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696" r:id="rId2"/>
    <p:sldId id="1018" r:id="rId3"/>
    <p:sldId id="1025" r:id="rId4"/>
    <p:sldId id="978" r:id="rId5"/>
    <p:sldId id="1049" r:id="rId6"/>
    <p:sldId id="1078" r:id="rId7"/>
    <p:sldId id="1050" r:id="rId8"/>
    <p:sldId id="1051" r:id="rId9"/>
    <p:sldId id="1052" r:id="rId10"/>
    <p:sldId id="1053" r:id="rId11"/>
    <p:sldId id="1054" r:id="rId12"/>
    <p:sldId id="1055" r:id="rId13"/>
    <p:sldId id="1056" r:id="rId14"/>
    <p:sldId id="1079" r:id="rId15"/>
    <p:sldId id="1057" r:id="rId16"/>
    <p:sldId id="1058" r:id="rId17"/>
    <p:sldId id="1059" r:id="rId18"/>
    <p:sldId id="1063" r:id="rId19"/>
    <p:sldId id="1067" r:id="rId20"/>
    <p:sldId id="1066" r:id="rId21"/>
    <p:sldId id="1065" r:id="rId22"/>
    <p:sldId id="1064" r:id="rId23"/>
    <p:sldId id="1080" r:id="rId24"/>
    <p:sldId id="1062" r:id="rId25"/>
    <p:sldId id="1068" r:id="rId26"/>
    <p:sldId id="1027" r:id="rId27"/>
    <p:sldId id="1069" r:id="rId28"/>
    <p:sldId id="1081" r:id="rId29"/>
    <p:sldId id="1070" r:id="rId30"/>
    <p:sldId id="1071" r:id="rId31"/>
    <p:sldId id="1072" r:id="rId32"/>
    <p:sldId id="1073" r:id="rId33"/>
    <p:sldId id="1082" r:id="rId34"/>
    <p:sldId id="1074" r:id="rId35"/>
    <p:sldId id="1075" r:id="rId36"/>
    <p:sldId id="1076" r:id="rId37"/>
    <p:sldId id="1077" r:id="rId38"/>
    <p:sldId id="1003" r:id="rId39"/>
    <p:sldId id="916" r:id="rId40"/>
  </p:sldIdLst>
  <p:sldSz cx="12192000" cy="6858000"/>
  <p:notesSz cx="6811963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0000"/>
    <a:srgbClr val="0066CC"/>
    <a:srgbClr val="0070C0"/>
    <a:srgbClr val="DFF1F2"/>
    <a:srgbClr val="A3D6D9"/>
    <a:srgbClr val="004586"/>
    <a:srgbClr val="1C2948"/>
    <a:srgbClr val="FBBCA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01" autoAdjust="0"/>
    <p:restoredTop sz="84491" autoAdjust="0"/>
  </p:normalViewPr>
  <p:slideViewPr>
    <p:cSldViewPr snapToGrid="0">
      <p:cViewPr varScale="1">
        <p:scale>
          <a:sx n="136" d="100"/>
          <a:sy n="136" d="100"/>
        </p:scale>
        <p:origin x="684" y="88"/>
      </p:cViewPr>
      <p:guideLst>
        <p:guide orient="horz" pos="2266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5806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6596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15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3411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8707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53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8904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7836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1581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11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0522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7616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4509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8548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3937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3542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9116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85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86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0658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9439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768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6376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544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54C05-12C6-4ED5-8C42-25DA65BDDB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060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温大钟楼"/>
          <p:cNvPicPr>
            <a:picLocks noChangeAspect="1"/>
          </p:cNvPicPr>
          <p:nvPr/>
        </p:nvPicPr>
        <p:blipFill>
          <a:blip r:embed="rId3"/>
          <a:srcRect t="15490" b="23685"/>
          <a:stretch>
            <a:fillRect/>
          </a:stretch>
        </p:blipFill>
        <p:spPr>
          <a:xfrm>
            <a:off x="0" y="0"/>
            <a:ext cx="12192000" cy="3002280"/>
          </a:xfrm>
          <a:prstGeom prst="rect">
            <a:avLst/>
          </a:prstGeom>
        </p:spPr>
      </p:pic>
      <p:sp>
        <p:nvSpPr>
          <p:cNvPr id="9230" name="矩形 13"/>
          <p:cNvSpPr>
            <a:spLocks noChangeArrowheads="1"/>
          </p:cNvSpPr>
          <p:nvPr/>
        </p:nvSpPr>
        <p:spPr bwMode="auto">
          <a:xfrm>
            <a:off x="5200631" y="4962165"/>
            <a:ext cx="245999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07</a:t>
            </a:r>
            <a:r>
              <a:rPr lang="zh-C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线性代数回顾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黄海广 副教授</a:t>
            </a: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6" name="图片 5" descr="成品210x120mm 250g铜版纸单面打印各一张未转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" y="311785"/>
            <a:ext cx="2200910" cy="65849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10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F52153-9EEF-4E62-B816-6C6A0998BC29}"/>
                  </a:ext>
                </a:extLst>
              </p:cNvPr>
              <p:cNvSpPr txBox="1"/>
              <p:nvPr/>
            </p:nvSpPr>
            <p:spPr>
              <a:xfrm>
                <a:off x="639310" y="1334023"/>
                <a:ext cx="10875217" cy="4608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有关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的结论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|=|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≥2),    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𝑘𝐴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  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≥3)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可逆，则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阶方阵，则：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, 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𝑟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𝐴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)=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𝑛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1, 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𝑟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𝐴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)=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−1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0, 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𝑟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(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𝐴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)&lt;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𝑛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F52153-9EEF-4E62-B816-6C6A0998B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0" y="1334023"/>
                <a:ext cx="10875217" cy="4608698"/>
              </a:xfrm>
              <a:prstGeom prst="rect">
                <a:avLst/>
              </a:prstGeom>
              <a:blipFill>
                <a:blip r:embed="rId3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0027ACE5-6DC4-4F16-B494-1CD0A6308E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矩阵</a:t>
            </a:r>
          </a:p>
        </p:txBody>
      </p:sp>
    </p:spTree>
    <p:extLst>
      <p:ext uri="{BB962C8B-B14F-4D97-AF65-F5344CB8AC3E}">
        <p14:creationId xmlns:p14="http://schemas.microsoft.com/office/powerpoint/2010/main" val="183066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0B3D69-6C1F-4434-ACBF-9BF76F829E6A}"/>
                  </a:ext>
                </a:extLst>
              </p:cNvPr>
              <p:cNvSpPr txBox="1"/>
              <p:nvPr/>
            </p:nvSpPr>
            <p:spPr>
              <a:xfrm>
                <a:off x="609600" y="1533172"/>
                <a:ext cx="6096000" cy="3609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6.</a:t>
                </a:r>
                <a:r>
                  <a:rPr lang="zh-CN" altLang="zh-CN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有关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𝑨</m:t>
                        </m:r>
                      </m:e>
                      <m:sup>
                        <m:r>
                          <a:rPr lang="en-US" altLang="zh-CN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zh-CN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的结论</a:t>
                </a:r>
                <a:endParaRPr lang="zh-CN" altLang="zh-CN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可逆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;⇔|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|≠0;⇔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;</m:t>
                    </m:r>
                  </m:oMath>
                </a14:m>
                <a:endParaRPr lang="zh-CN" altLang="zh-CN" sz="24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可以表示为初等矩阵的乘积；</a:t>
                </a:r>
                <a:endParaRPr lang="en-US" altLang="zh-CN" sz="24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⇔</m:t>
                      </m:r>
                      <m:r>
                        <a:rPr lang="en-US" altLang="zh-CN" sz="24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𝐴</m:t>
                      </m:r>
                      <m:r>
                        <a:rPr lang="zh-CN" altLang="zh-CN" sz="2400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无零特征值；</m:t>
                      </m:r>
                    </m:oMath>
                  </m:oMathPara>
                </a14:m>
                <a:endParaRPr lang="en-US" altLang="zh-CN" sz="24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m:rPr>
                        <m:sty m:val="p"/>
                      </m:rPr>
                      <a:rPr lang="en-US" altLang="zh-CN" sz="24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Ax</m:t>
                    </m:r>
                    <m:r>
                      <a:rPr lang="en-US" altLang="zh-CN" sz="24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 </m:t>
                    </m:r>
                    <m:r>
                      <a:rPr lang="zh-CN" altLang="zh-CN" sz="24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只有零解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0B3D69-6C1F-4434-ACBF-9BF76F82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33172"/>
                <a:ext cx="6096000" cy="3609706"/>
              </a:xfrm>
              <a:prstGeom prst="rect">
                <a:avLst/>
              </a:prstGeom>
              <a:blipFill>
                <a:blip r:embed="rId3"/>
                <a:stretch>
                  <a:fillRect l="-1500" b="-3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10FF871B-8517-4B84-ACA0-6A16C7BCE3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矩阵</a:t>
            </a:r>
          </a:p>
        </p:txBody>
      </p:sp>
    </p:spTree>
    <p:extLst>
      <p:ext uri="{BB962C8B-B14F-4D97-AF65-F5344CB8AC3E}">
        <p14:creationId xmlns:p14="http://schemas.microsoft.com/office/powerpoint/2010/main" val="212416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0B3D69-6C1F-4434-ACBF-9BF76F829E6A}"/>
                  </a:ext>
                </a:extLst>
              </p:cNvPr>
              <p:cNvSpPr txBox="1"/>
              <p:nvPr/>
            </p:nvSpPr>
            <p:spPr>
              <a:xfrm>
                <a:off x="609600" y="1533172"/>
                <a:ext cx="6096000" cy="4306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/>
                  <a:t>7.</a:t>
                </a:r>
                <a:r>
                  <a:rPr lang="zh-CN" altLang="zh-CN" b="1" dirty="0"/>
                  <a:t>有关矩阵秩的结论</a:t>
                </a:r>
                <a:endParaRPr lang="zh-CN" altLang="zh-CN" dirty="0"/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(1) </a:t>
                </a:r>
                <a:r>
                  <a:rPr lang="zh-CN" altLang="zh-CN" sz="2000" dirty="0">
                    <a:latin typeface="+mj-ea"/>
                    <a:ea typeface="+mj-ea"/>
                  </a:rPr>
                  <a:t>秩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=</a:t>
                </a:r>
                <a:r>
                  <a:rPr lang="zh-CN" altLang="zh-CN" sz="2000" dirty="0">
                    <a:latin typeface="+mj-ea"/>
                    <a:ea typeface="+mj-ea"/>
                  </a:rPr>
                  <a:t>行秩</a:t>
                </a:r>
                <a:r>
                  <a:rPr lang="en-US" altLang="zh-CN" sz="2000" dirty="0">
                    <a:latin typeface="+mj-ea"/>
                    <a:ea typeface="+mj-ea"/>
                  </a:rPr>
                  <a:t>=</a:t>
                </a:r>
                <a:r>
                  <a:rPr lang="zh-CN" altLang="zh-CN" sz="2000" dirty="0">
                    <a:latin typeface="+mj-ea"/>
                    <a:ea typeface="+mj-ea"/>
                  </a:rPr>
                  <a:t>列秩；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𝑚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×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+mj-ea"/>
                        <a:ea typeface="+mj-ea"/>
                      </a:rPr>
                      <m:t>)≤</m:t>
                    </m:r>
                    <m:r>
                      <m:rPr>
                        <m:sty m:val="p"/>
                      </m:rPr>
                      <a:rPr lang="en-US" altLang="zh-CN" sz="2000">
                        <a:latin typeface="+mj-ea"/>
                        <a:ea typeface="+mj-ea"/>
                      </a:rPr>
                      <m:t>min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𝑚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,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𝑛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);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≠0⇒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)≥1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；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±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)≤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)+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);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(5) </a:t>
                </a:r>
                <a:r>
                  <a:rPr lang="zh-CN" altLang="zh-CN" sz="2000" dirty="0">
                    <a:latin typeface="+mj-ea"/>
                    <a:ea typeface="+mj-ea"/>
                  </a:rPr>
                  <a:t>初等变换不改变矩阵的秩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4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C0B3D69-6C1F-4434-ACBF-9BF76F82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33172"/>
                <a:ext cx="6096000" cy="4306948"/>
              </a:xfrm>
              <a:prstGeom prst="rect">
                <a:avLst/>
              </a:prstGeom>
              <a:blipFill>
                <a:blip r:embed="rId3"/>
                <a:stretch>
                  <a:fillRect l="-1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7B0EAA-6CF5-4420-B512-69082A42BCF9}"/>
                  </a:ext>
                </a:extLst>
              </p:cNvPr>
              <p:cNvSpPr txBox="1"/>
              <p:nvPr/>
            </p:nvSpPr>
            <p:spPr>
              <a:xfrm>
                <a:off x="4979961" y="1510322"/>
                <a:ext cx="6602439" cy="4951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(6)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)+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)−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𝑛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≤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)≤</m:t>
                    </m:r>
                    <m:r>
                      <m:rPr>
                        <m:sty m:val="p"/>
                      </m:rPr>
                      <a:rPr lang="en-US" altLang="zh-CN" sz="2000">
                        <a:latin typeface="+mj-ea"/>
                        <a:ea typeface="+mj-ea"/>
                      </a:rPr>
                      <m:t>min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),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)),</m:t>
                    </m:r>
                  </m:oMath>
                </a14:m>
                <a:endParaRPr lang="en-US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zh-CN" sz="2000" dirty="0">
                    <a:latin typeface="+mj-ea"/>
                    <a:ea typeface="+mj-ea"/>
                  </a:rPr>
                  <a:t> 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𝐴𝐵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𝑂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zh-CN" sz="2000" dirty="0">
                    <a:latin typeface="+mj-ea"/>
                    <a:ea typeface="+mj-ea"/>
                  </a:rPr>
                  <a:t>则：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)+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)≤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𝑛</m:t>
                    </m:r>
                  </m:oMath>
                </a14:m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(7) </a:t>
                </a:r>
                <a:r>
                  <a:rPr lang="zh-CN" altLang="zh-CN" sz="2000" dirty="0">
                    <a:latin typeface="+mj-ea"/>
                    <a:ea typeface="+mj-ea"/>
                  </a:rPr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⇒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);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</a:p>
              <a:p>
                <a:pPr>
                  <a:lnSpc>
                    <a:spcPct val="200000"/>
                  </a:lnSpc>
                </a:pPr>
                <a:r>
                  <a:rPr lang="zh-CN" altLang="zh-CN" sz="2000" dirty="0">
                    <a:latin typeface="+mj-ea"/>
                    <a:ea typeface="+mj-ea"/>
                  </a:rPr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𝐵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存在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⇒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);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𝑚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×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+mj-ea"/>
                        <a:ea typeface="+mj-ea"/>
                      </a:rPr>
                      <m:t>)=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𝑛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⇒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);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𝑚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×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latin typeface="+mj-ea"/>
                        <a:ea typeface="+mj-ea"/>
                      </a:rPr>
                      <m:t>)=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𝑛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⇒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𝐴𝐵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)=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d>
                      <m:d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。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(8)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𝑟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𝑚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×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latin typeface="+mj-ea"/>
                        <a:ea typeface="+mj-ea"/>
                      </a:rPr>
                      <m:t>)=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𝑛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⇔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𝐴𝑥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=0</m:t>
                    </m:r>
                  </m:oMath>
                </a14:m>
                <a:r>
                  <a:rPr lang="en-US" altLang="zh-CN" sz="2000" dirty="0" err="1">
                    <a:latin typeface="+mj-ea"/>
                    <a:ea typeface="+mj-ea"/>
                  </a:rPr>
                  <a:t>只有零解</a:t>
                </a:r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endParaRPr lang="zh-CN" altLang="zh-CN" sz="20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37B0EAA-6CF5-4420-B512-69082A42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61" y="1510322"/>
                <a:ext cx="6602439" cy="4951868"/>
              </a:xfrm>
              <a:prstGeom prst="rect">
                <a:avLst/>
              </a:prstGeom>
              <a:blipFill>
                <a:blip r:embed="rId4"/>
                <a:stretch>
                  <a:fillRect l="-1016" b="-1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507A639D-FBAA-4017-8F0D-CC367EADF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矩阵</a:t>
            </a:r>
          </a:p>
        </p:txBody>
      </p:sp>
    </p:spTree>
    <p:extLst>
      <p:ext uri="{BB962C8B-B14F-4D97-AF65-F5344CB8AC3E}">
        <p14:creationId xmlns:p14="http://schemas.microsoft.com/office/powerpoint/2010/main" val="231261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1944EAB-72B5-4ADC-A004-FA99F5164E1A}"/>
                  </a:ext>
                </a:extLst>
              </p:cNvPr>
              <p:cNvSpPr txBox="1"/>
              <p:nvPr/>
            </p:nvSpPr>
            <p:spPr>
              <a:xfrm>
                <a:off x="581148" y="1299544"/>
                <a:ext cx="9542587" cy="4013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b="1" kern="100" dirty="0">
                    <a:effectLst/>
                    <a:latin typeface="微软雅黑" panose="020B0503020204020204" pitchFamily="34" charset="-122"/>
                    <a:cs typeface="宋体" panose="02010600030101010101" pitchFamily="2" charset="-122"/>
                  </a:rPr>
                  <a:t>8.</a:t>
                </a:r>
                <a:r>
                  <a:rPr lang="zh-CN" altLang="zh-CN" b="1" kern="100" dirty="0">
                    <a:effectLst/>
                    <a:latin typeface="微软雅黑" panose="020B0503020204020204" pitchFamily="34" charset="-122"/>
                    <a:cs typeface="宋体" panose="02010600030101010101" pitchFamily="2" charset="-122"/>
                  </a:rPr>
                  <a:t>分块求逆公式</a:t>
                </a:r>
                <a:endParaRPr lang="zh-CN" altLang="zh-CN" kern="100" dirty="0">
                  <a:effectLst/>
                  <a:latin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24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𝑂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𝑂</m:t>
                                  </m:r>
                                </m:e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zh-CN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24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24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𝐶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𝑂</m:t>
                                  </m:r>
                                </m:e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zh-CN" altLang="zh-CN" i="1" kern="100"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 kern="100"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i="1" kern="100"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i="1" kern="100"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𝐶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i="1" kern="100"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；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24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𝑂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𝐶</m:t>
                                  </m:r>
                                </m:e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zh-CN" altLang="zh-CN" i="1" kern="100"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 kern="100"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i="1" kern="100"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kern="100"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i="1" kern="100"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𝐶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；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sz="24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𝑂</m:t>
                                  </m:r>
                                </m:e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𝑂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zh-CN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24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4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这里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均为可逆方阵。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1944EAB-72B5-4ADC-A004-FA99F5164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48" y="1299544"/>
                <a:ext cx="9542587" cy="4013919"/>
              </a:xfrm>
              <a:prstGeom prst="rect">
                <a:avLst/>
              </a:prstGeom>
              <a:blipFill>
                <a:blip r:embed="rId3"/>
                <a:stretch>
                  <a:fillRect l="-958" b="-24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>
            <a:extLst>
              <a:ext uri="{FF2B5EF4-FFF2-40B4-BE49-F238E27FC236}">
                <a16:creationId xmlns:a16="http://schemas.microsoft.com/office/drawing/2014/main" id="{04CB1847-6A95-4FB0-8522-1DDC053356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矩阵</a:t>
            </a:r>
          </a:p>
        </p:txBody>
      </p:sp>
    </p:spTree>
    <p:extLst>
      <p:ext uri="{BB962C8B-B14F-4D97-AF65-F5344CB8AC3E}">
        <p14:creationId xmlns:p14="http://schemas.microsoft.com/office/powerpoint/2010/main" val="100360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338340" y="3152283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矩阵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A8E9EA1-DB61-4610-BE78-8BCF567A6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行列式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F450F246-197C-4336-B46F-AF9D3EE55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38395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EB7EB2EC-8AC9-43A0-A3C0-8BD11685A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向量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A3C87903-E612-4815-9734-A5972293A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564994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06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二次型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83A61FB-0366-46C9-BDE1-FD91FD93E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矩阵的特征值和特征向量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DA3E3B2-4557-4CEF-A327-B79C4733E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线性方程组</a:t>
            </a:r>
          </a:p>
        </p:txBody>
      </p:sp>
    </p:spTree>
    <p:extLst>
      <p:ext uri="{BB962C8B-B14F-4D97-AF65-F5344CB8AC3E}">
        <p14:creationId xmlns:p14="http://schemas.microsoft.com/office/powerpoint/2010/main" val="178629710"/>
      </p:ext>
    </p:extLst>
  </p:cSld>
  <p:clrMapOvr>
    <a:masterClrMapping/>
  </p:clrMapOvr>
  <p:transition advTm="8005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48" y="0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向量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1944EAB-72B5-4ADC-A004-FA99F5164E1A}"/>
                  </a:ext>
                </a:extLst>
              </p:cNvPr>
              <p:cNvSpPr txBox="1"/>
              <p:nvPr/>
            </p:nvSpPr>
            <p:spPr>
              <a:xfrm>
                <a:off x="581148" y="1299544"/>
                <a:ext cx="9542587" cy="4654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有关向量组的线性表示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线性相关</a:t>
                </a:r>
                <a:endParaRPr lang="en-US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至少有一个向量可以用其余向量线性表示。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线性无关，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𝛽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线性相关</a:t>
                </a:r>
                <a:endParaRPr lang="en-US" altLang="zh-CN" sz="2000" i="1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𝛽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可以由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唯一线性表示。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𝛽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可以由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线性表示</a:t>
                </a:r>
                <a:endParaRPr lang="en-US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𝛽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 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1944EAB-72B5-4ADC-A004-FA99F5164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48" y="1299544"/>
                <a:ext cx="9542587" cy="4654608"/>
              </a:xfrm>
              <a:prstGeom prst="rect">
                <a:avLst/>
              </a:prstGeom>
              <a:blipFill>
                <a:blip r:embed="rId3"/>
                <a:stretch>
                  <a:fillRect l="-639" b="-1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612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A48461B-CA15-4B1F-921C-87CF73D724BE}"/>
                  </a:ext>
                </a:extLst>
              </p:cNvPr>
              <p:cNvSpPr txBox="1"/>
              <p:nvPr/>
            </p:nvSpPr>
            <p:spPr>
              <a:xfrm>
                <a:off x="708074" y="1331879"/>
                <a:ext cx="8787618" cy="4192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有关向量组的线性相关性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部分相关，整体相关；整体无关，部分无关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①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维向量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线性无关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≠0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维向量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线性相关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⇔|[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]|=0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②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+1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维向量线性相关。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③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线性无关，则添加分量后仍线性无关；或一组向量线性相关，去掉某些分量后仍线性相关。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A48461B-CA15-4B1F-921C-87CF73D72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4" y="1331879"/>
                <a:ext cx="8787618" cy="4192943"/>
              </a:xfrm>
              <a:prstGeom prst="rect">
                <a:avLst/>
              </a:prstGeom>
              <a:blipFill>
                <a:blip r:embed="rId3"/>
                <a:stretch>
                  <a:fillRect l="-693" b="-1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22">
            <a:extLst>
              <a:ext uri="{FF2B5EF4-FFF2-40B4-BE49-F238E27FC236}">
                <a16:creationId xmlns:a16="http://schemas.microsoft.com/office/drawing/2014/main" id="{D5292954-A2E6-4CBB-89E3-67AB59209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48" y="0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向量</a:t>
            </a:r>
          </a:p>
        </p:txBody>
      </p:sp>
    </p:spTree>
    <p:extLst>
      <p:ext uri="{BB962C8B-B14F-4D97-AF65-F5344CB8AC3E}">
        <p14:creationId xmlns:p14="http://schemas.microsoft.com/office/powerpoint/2010/main" val="328955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36FE695-D3A5-47F7-AEEE-3B26777072EB}"/>
                  </a:ext>
                </a:extLst>
              </p:cNvPr>
              <p:cNvSpPr txBox="1"/>
              <p:nvPr/>
            </p:nvSpPr>
            <p:spPr>
              <a:xfrm>
                <a:off x="684626" y="1323968"/>
                <a:ext cx="11029071" cy="4654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有关向量组的线性表示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线性相关</a:t>
                </a:r>
                <a:endParaRPr lang="en-US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至少有一个向量可以用其余向量线性表示。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线性无关，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𝛽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线性相关</a:t>
                </a:r>
                <a:endParaRPr lang="en-US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𝛽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可以由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唯一线性表示。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𝛽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可以由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线性表示 </a:t>
                </a:r>
                <a:endParaRPr lang="en-US" altLang="zh-CN" sz="2000" i="1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𝛽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36FE695-D3A5-47F7-AEEE-3B267770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26" y="1323968"/>
                <a:ext cx="11029071" cy="4654608"/>
              </a:xfrm>
              <a:prstGeom prst="rect">
                <a:avLst/>
              </a:prstGeom>
              <a:blipFill>
                <a:blip r:embed="rId3"/>
                <a:stretch>
                  <a:fillRect l="-552" b="-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22">
            <a:extLst>
              <a:ext uri="{FF2B5EF4-FFF2-40B4-BE49-F238E27FC236}">
                <a16:creationId xmlns:a16="http://schemas.microsoft.com/office/drawing/2014/main" id="{FEEF65AC-A31A-41F9-A155-6751D2275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48" y="0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向量</a:t>
            </a:r>
          </a:p>
        </p:txBody>
      </p:sp>
    </p:spTree>
    <p:extLst>
      <p:ext uri="{BB962C8B-B14F-4D97-AF65-F5344CB8AC3E}">
        <p14:creationId xmlns:p14="http://schemas.microsoft.com/office/powerpoint/2010/main" val="358455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E2D3E43-814E-4613-B702-D9EB3364064B}"/>
                  </a:ext>
                </a:extLst>
              </p:cNvPr>
              <p:cNvSpPr txBox="1"/>
              <p:nvPr/>
            </p:nvSpPr>
            <p:spPr>
              <a:xfrm>
                <a:off x="647113" y="1308182"/>
                <a:ext cx="10541391" cy="3962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向量组的秩与矩阵的秩之间的关系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×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的秩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的行列向量组的线性相关性关系为：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×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的行向量组线性无关。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×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&lt;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的行向量组线性相关。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×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的列向量组线性无关。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×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&lt;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的列向量组线性相关。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E2D3E43-814E-4613-B702-D9EB3364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13" y="1308182"/>
                <a:ext cx="10541391" cy="3962110"/>
              </a:xfrm>
              <a:prstGeom prst="rect">
                <a:avLst/>
              </a:prstGeom>
              <a:blipFill>
                <a:blip r:embed="rId3"/>
                <a:stretch>
                  <a:fillRect l="-578" b="-1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22">
            <a:extLst>
              <a:ext uri="{FF2B5EF4-FFF2-40B4-BE49-F238E27FC236}">
                <a16:creationId xmlns:a16="http://schemas.microsoft.com/office/drawing/2014/main" id="{8DFFB175-BF9D-41F0-94D7-792689342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48" y="0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向量</a:t>
            </a:r>
          </a:p>
        </p:txBody>
      </p:sp>
    </p:spTree>
    <p:extLst>
      <p:ext uri="{BB962C8B-B14F-4D97-AF65-F5344CB8AC3E}">
        <p14:creationId xmlns:p14="http://schemas.microsoft.com/office/powerpoint/2010/main" val="2705260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C18CAD-4335-4C53-A2E7-07C0F52389C3}"/>
                  </a:ext>
                </a:extLst>
              </p:cNvPr>
              <p:cNvSpPr txBox="1"/>
              <p:nvPr/>
            </p:nvSpPr>
            <p:spPr>
              <a:xfrm>
                <a:off x="623668" y="1306882"/>
                <a:ext cx="12267028" cy="3700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5.</a:t>
                </a:r>
                <a14:m>
                  <m:oMath xmlns:m="http://schemas.openxmlformats.org/officeDocument/2006/math">
                    <m:r>
                      <a:rPr lang="en-US" altLang="zh-CN" sz="2000" b="1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𝒏</m:t>
                    </m:r>
                  </m:oMath>
                </a14:m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维向量空间的基变换公式及过渡矩阵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是向量空间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𝑉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的两组基，则基变换公式为：</a:t>
                </a:r>
              </a:p>
              <a:p>
                <a:pPr algn="ctr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(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,⋯,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)=(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,⋯,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mP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 </m:t>
                                </m:r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 ⋯ </m:t>
                                </m:r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1</m:t>
                                    </m:r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 </m:t>
                                </m:r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 ⋯ </m:t>
                                </m:r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 ⋯⋯⋯⋯⋯</m:t>
                                </m:r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𝑛</m:t>
                                    </m:r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 </m:t>
                                </m:r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𝑛</m:t>
                                    </m:r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 ⋯ </m:t>
                                </m:r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effectLst/>
                                        <a:latin typeface="+mj-ea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=(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,⋯,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)</m:t>
                      </m:r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𝐶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是可逆矩阵，称为由基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到基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的过渡矩阵。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C18CAD-4335-4C53-A2E7-07C0F5238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68" y="1306882"/>
                <a:ext cx="12267028" cy="3700885"/>
              </a:xfrm>
              <a:prstGeom prst="rect">
                <a:avLst/>
              </a:prstGeom>
              <a:blipFill>
                <a:blip r:embed="rId3"/>
                <a:stretch>
                  <a:fillRect l="-497" b="-1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22">
            <a:extLst>
              <a:ext uri="{FF2B5EF4-FFF2-40B4-BE49-F238E27FC236}">
                <a16:creationId xmlns:a16="http://schemas.microsoft.com/office/drawing/2014/main" id="{C5B2FD9B-CC65-4C47-BD57-E4DBDBF52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48" y="0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向量</a:t>
            </a:r>
          </a:p>
        </p:txBody>
      </p:sp>
    </p:spTree>
    <p:extLst>
      <p:ext uri="{BB962C8B-B14F-4D97-AF65-F5344CB8AC3E}">
        <p14:creationId xmlns:p14="http://schemas.microsoft.com/office/powerpoint/2010/main" val="396073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行列式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38395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向量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BA02B267-564B-4BD9-B273-75790EBEB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564994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06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二次型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8FD85EE6-654B-44F8-A283-DD38B0006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矩阵的特征值和特征向量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A266DE1C-D85F-49C7-9177-2D5A859B3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线性方程组</a:t>
            </a:r>
          </a:p>
        </p:txBody>
      </p:sp>
    </p:spTree>
    <p:extLst>
      <p:ext uri="{BB962C8B-B14F-4D97-AF65-F5344CB8AC3E}">
        <p14:creationId xmlns:p14="http://schemas.microsoft.com/office/powerpoint/2010/main" val="920164863"/>
      </p:ext>
    </p:extLst>
  </p:cSld>
  <p:clrMapOvr>
    <a:masterClrMapping/>
  </p:clrMapOvr>
  <p:transition advTm="800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F9A30BF-8421-4B3E-9ADE-6BB8F2778130}"/>
                  </a:ext>
                </a:extLst>
              </p:cNvPr>
              <p:cNvSpPr txBox="1"/>
              <p:nvPr/>
            </p:nvSpPr>
            <p:spPr>
              <a:xfrm>
                <a:off x="473612" y="1274759"/>
                <a:ext cx="11413588" cy="4134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6.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坐标变换公式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若向量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𝛾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在基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的坐标分别是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</a:p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即：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𝛾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，则向量坐标变换公式为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𝐶𝑌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是从基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到基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的过渡矩阵。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7.向量的内积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(</m:t>
                      </m:r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𝛼</m:t>
                      </m:r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,</m:t>
                      </m:r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𝛽</m:t>
                      </m:r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)=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+⋯+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𝛽</m:t>
                      </m:r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𝛼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F9A30BF-8421-4B3E-9ADE-6BB8F2778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12" y="1274759"/>
                <a:ext cx="11413588" cy="4134978"/>
              </a:xfrm>
              <a:prstGeom prst="rect">
                <a:avLst/>
              </a:prstGeom>
              <a:blipFill>
                <a:blip r:embed="rId3"/>
                <a:stretch>
                  <a:fillRect l="-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22">
            <a:extLst>
              <a:ext uri="{FF2B5EF4-FFF2-40B4-BE49-F238E27FC236}">
                <a16:creationId xmlns:a16="http://schemas.microsoft.com/office/drawing/2014/main" id="{ABDEF099-CE78-4846-8FE6-11F6DBC6F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48" y="0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向量</a:t>
            </a:r>
          </a:p>
        </p:txBody>
      </p:sp>
    </p:spTree>
    <p:extLst>
      <p:ext uri="{BB962C8B-B14F-4D97-AF65-F5344CB8AC3E}">
        <p14:creationId xmlns:p14="http://schemas.microsoft.com/office/powerpoint/2010/main" val="398266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F9BACB-51A9-45D9-A461-8CE85068D098}"/>
                  </a:ext>
                </a:extLst>
              </p:cNvPr>
              <p:cNvSpPr txBox="1"/>
              <p:nvPr/>
            </p:nvSpPr>
            <p:spPr>
              <a:xfrm>
                <a:off x="647115" y="1422893"/>
                <a:ext cx="10170942" cy="4827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8.Schmidt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正交化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线性无关，则可构造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使其两两正交，且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仅是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的线性组合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𝑖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=1,2,⋯,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，再把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单位化，记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是规范正交向量组。</a:t>
                </a:r>
                <a:endParaRPr lang="en-US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............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−</m:t>
                      </m:r>
                      <m:f>
                        <m:f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−</m:t>
                      </m:r>
                      <m:f>
                        <m:f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m:t>−⋯−</m:t>
                      </m:r>
                      <m:f>
                        <m:f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𝑠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𝑠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𝑠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𝑠</m:t>
                          </m:r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宋体" panose="02010600030101010101" pitchFamily="2" charset="-122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F9BACB-51A9-45D9-A461-8CE85068D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15" y="1422893"/>
                <a:ext cx="10170942" cy="4827988"/>
              </a:xfrm>
              <a:prstGeom prst="rect">
                <a:avLst/>
              </a:prstGeom>
              <a:blipFill>
                <a:blip r:embed="rId3"/>
                <a:stretch>
                  <a:fillRect l="-599" r="-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22">
            <a:extLst>
              <a:ext uri="{FF2B5EF4-FFF2-40B4-BE49-F238E27FC236}">
                <a16:creationId xmlns:a16="http://schemas.microsoft.com/office/drawing/2014/main" id="{EF286D54-2DBD-4D07-B487-4D03F39C3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48" y="0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向量</a:t>
            </a:r>
          </a:p>
        </p:txBody>
      </p:sp>
    </p:spTree>
    <p:extLst>
      <p:ext uri="{BB962C8B-B14F-4D97-AF65-F5344CB8AC3E}">
        <p14:creationId xmlns:p14="http://schemas.microsoft.com/office/powerpoint/2010/main" val="2209834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6F7B906-712B-4FA6-9280-AD8E4F8FF52F}"/>
              </a:ext>
            </a:extLst>
          </p:cNvPr>
          <p:cNvSpPr txBox="1"/>
          <p:nvPr/>
        </p:nvSpPr>
        <p:spPr>
          <a:xfrm>
            <a:off x="647113" y="1591037"/>
            <a:ext cx="10818055" cy="1653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b="1" kern="100" dirty="0">
                <a:effectLst/>
                <a:latin typeface="微软雅黑" panose="020B0503020204020204" pitchFamily="34" charset="-122"/>
                <a:cs typeface="宋体" panose="02010600030101010101" pitchFamily="2" charset="-122"/>
              </a:rPr>
              <a:t>9.</a:t>
            </a:r>
            <a:r>
              <a:rPr lang="zh-CN" altLang="zh-CN" sz="2000" b="1" kern="100" dirty="0">
                <a:effectLst/>
                <a:latin typeface="微软雅黑" panose="020B0503020204020204" pitchFamily="34" charset="-122"/>
                <a:cs typeface="宋体" panose="02010600030101010101" pitchFamily="2" charset="-122"/>
              </a:rPr>
              <a:t>正交基及规范正交基 </a:t>
            </a:r>
            <a:endParaRPr lang="zh-CN" altLang="zh-CN" sz="2000" kern="100" dirty="0">
              <a:effectLst/>
              <a:latin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cs typeface="宋体" panose="02010600030101010101" pitchFamily="2" charset="-122"/>
              </a:rPr>
              <a:t>向量空间一组基中的向量如果两两正交，就称为正交基；若正交基中每个向量都是单位向量，就称其为规范正交基。</a:t>
            </a: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11F4FDD6-BD4D-4EC0-887C-9DCC828C9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48" y="0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向量</a:t>
            </a:r>
          </a:p>
        </p:txBody>
      </p:sp>
    </p:spTree>
    <p:extLst>
      <p:ext uri="{BB962C8B-B14F-4D97-AF65-F5344CB8AC3E}">
        <p14:creationId xmlns:p14="http://schemas.microsoft.com/office/powerpoint/2010/main" val="2295744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225798" y="3925913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zh-CN" altLang="en-US" dirty="0">
                <a:solidFill>
                  <a:schemeClr val="tx1"/>
                </a:solidFill>
              </a:rPr>
              <a:t>线性方程组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A8E9EA1-DB61-4610-BE78-8BCF567A6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行列式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F450F246-197C-4336-B46F-AF9D3EE55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38395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EB7EB2EC-8AC9-43A0-A3C0-8BD11685A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向量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A3C87903-E612-4815-9734-A5972293A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564994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06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二次型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83A61FB-0366-46C9-BDE1-FD91FD93E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矩阵的特征值和特征向量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DA3E3B2-4557-4CEF-A327-B79C4733E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线性方程组</a:t>
            </a:r>
          </a:p>
        </p:txBody>
      </p:sp>
    </p:spTree>
    <p:extLst>
      <p:ext uri="{BB962C8B-B14F-4D97-AF65-F5344CB8AC3E}">
        <p14:creationId xmlns:p14="http://schemas.microsoft.com/office/powerpoint/2010/main" val="1341549721"/>
      </p:ext>
    </p:extLst>
  </p:cSld>
  <p:clrMapOvr>
    <a:masterClrMapping/>
  </p:clrMapOvr>
  <p:transition advTm="8005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2AFEF3C-854D-46D4-B1B8-89D5917E59CC}"/>
              </a:ext>
            </a:extLst>
          </p:cNvPr>
          <p:cNvSpPr txBox="1"/>
          <p:nvPr/>
        </p:nvSpPr>
        <p:spPr>
          <a:xfrm>
            <a:off x="623351" y="1424394"/>
            <a:ext cx="9242474" cy="11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b="1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1</a:t>
            </a:r>
            <a:r>
              <a:rPr lang="zh-CN" altLang="zh-CN" sz="2000" b="1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．克莱姆法则</a:t>
            </a:r>
            <a:endParaRPr lang="zh-CN" altLang="zh-CN" sz="2000" kern="1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 </a:t>
            </a:r>
            <a:endParaRPr lang="zh-CN" altLang="zh-CN" sz="2000" kern="1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</p:txBody>
      </p:sp>
      <p:sp>
        <p:nvSpPr>
          <p:cNvPr id="7" name="文本框 22">
            <a:extLst>
              <a:ext uri="{FF2B5EF4-FFF2-40B4-BE49-F238E27FC236}">
                <a16:creationId xmlns:a16="http://schemas.microsoft.com/office/drawing/2014/main" id="{B6B859C2-7E29-4479-A441-D04B20AA4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51" y="332936"/>
            <a:ext cx="7098347" cy="53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4.</a:t>
            </a:r>
            <a:r>
              <a:rPr lang="zh-CN" altLang="en-US" dirty="0"/>
              <a:t>线性方程组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D030C99-6FAB-40BD-969E-B1C8F39F4802}"/>
                  </a:ext>
                </a:extLst>
              </p:cNvPr>
              <p:cNvSpPr txBox="1"/>
              <p:nvPr/>
            </p:nvSpPr>
            <p:spPr>
              <a:xfrm>
                <a:off x="679939" y="1462581"/>
                <a:ext cx="10447606" cy="3243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线性方程组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 ⋯⋯⋯⋯⋯⋯⋯⋯⋯</m:t>
                              </m:r>
                            </m:e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，如果系数行列式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≠0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，则方程组有唯一解，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</m:den>
                    </m:f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是把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中第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𝑗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列元素换成方程组右端的常数列所得的行列式。</a:t>
                </a:r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D030C99-6FAB-40BD-969E-B1C8F39F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39" y="1462581"/>
                <a:ext cx="10447606" cy="3243260"/>
              </a:xfrm>
              <a:prstGeom prst="rect">
                <a:avLst/>
              </a:prstGeom>
              <a:blipFill>
                <a:blip r:embed="rId3"/>
                <a:stretch>
                  <a:fillRect l="-642" r="-467" b="-2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805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3C519EA-FCD0-44D7-9821-EC143065FDC7}"/>
                  </a:ext>
                </a:extLst>
              </p:cNvPr>
              <p:cNvSpPr txBox="1"/>
              <p:nvPr/>
            </p:nvSpPr>
            <p:spPr>
              <a:xfrm>
                <a:off x="576775" y="2428518"/>
                <a:ext cx="11526129" cy="442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非奇次线性方程组有解的充分必要条件，线性方程组解的性质和解的结构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矩阵，若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×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，则对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而言必有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⋮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，从而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有解。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的解，则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时仍为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的解；但当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𝑠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时，则为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的解。特别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的解；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2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的解。</a:t>
                </a:r>
                <a:endParaRPr lang="en-US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非齐次线性方程组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无解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)+1=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ba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不能由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线性表示。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3C519EA-FCD0-44D7-9821-EC143065F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5" y="2428518"/>
                <a:ext cx="11526129" cy="4429482"/>
              </a:xfrm>
              <a:prstGeom prst="rect">
                <a:avLst/>
              </a:prstGeom>
              <a:blipFill>
                <a:blip r:embed="rId3"/>
                <a:stretch>
                  <a:fillRect l="-582" r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A2D5553-80AD-4656-9E34-E69DFA861308}"/>
                  </a:ext>
                </a:extLst>
              </p:cNvPr>
              <p:cNvSpPr txBox="1"/>
              <p:nvPr/>
            </p:nvSpPr>
            <p:spPr>
              <a:xfrm>
                <a:off x="576775" y="1411594"/>
                <a:ext cx="8970499" cy="961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2.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阶矩阵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可逆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只有零解。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⇔∀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总有唯一解，一般地，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×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只有零解。 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A2D5553-80AD-4656-9E34-E69DFA8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5" y="1411594"/>
                <a:ext cx="8970499" cy="961289"/>
              </a:xfrm>
              <a:prstGeom prst="rect">
                <a:avLst/>
              </a:prstGeom>
              <a:blipFill>
                <a:blip r:embed="rId4"/>
                <a:stretch>
                  <a:fillRect l="-748" b="-10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22">
            <a:extLst>
              <a:ext uri="{FF2B5EF4-FFF2-40B4-BE49-F238E27FC236}">
                <a16:creationId xmlns:a16="http://schemas.microsoft.com/office/drawing/2014/main" id="{65F60C67-9B8A-405F-B336-8E7D48E31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51" y="332936"/>
            <a:ext cx="7098347" cy="53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4.</a:t>
            </a:r>
            <a:r>
              <a:rPr lang="zh-CN" altLang="en-US" dirty="0"/>
              <a:t>线性方程组</a:t>
            </a:r>
          </a:p>
        </p:txBody>
      </p:sp>
    </p:spTree>
    <p:extLst>
      <p:ext uri="{BB962C8B-B14F-4D97-AF65-F5344CB8AC3E}">
        <p14:creationId xmlns:p14="http://schemas.microsoft.com/office/powerpoint/2010/main" val="2033991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/>
              <p:nvPr/>
            </p:nvSpPr>
            <p:spPr>
              <a:xfrm>
                <a:off x="558018" y="1268713"/>
                <a:ext cx="10278794" cy="2538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奇次线性方程组的基础解系和通解，解空间，非奇次线性方程组的通解</a:t>
                </a: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齐次方程组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恒有解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必有零解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。当有非零解时，由于解向量的任意线性组合仍是该齐次方程组的解向量，因此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的全体解向量构成一个向量空间，称为该方程组的解空间，解空间的维数是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，解空间的一组基称为齐次方程组的基础解系。</a:t>
                </a: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8" y="1268713"/>
                <a:ext cx="10278794" cy="2538644"/>
              </a:xfrm>
              <a:prstGeom prst="rect">
                <a:avLst/>
              </a:prstGeom>
              <a:blipFill>
                <a:blip r:embed="rId2"/>
                <a:stretch>
                  <a:fillRect l="-652" b="-3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22">
            <a:extLst>
              <a:ext uri="{FF2B5EF4-FFF2-40B4-BE49-F238E27FC236}">
                <a16:creationId xmlns:a16="http://schemas.microsoft.com/office/drawing/2014/main" id="{D32041A9-B223-4AB5-9A8F-5AE9DF08C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51" y="332936"/>
            <a:ext cx="7098347" cy="53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4.</a:t>
            </a:r>
            <a:r>
              <a:rPr lang="zh-CN" altLang="en-US" dirty="0"/>
              <a:t>线性方程组</a:t>
            </a:r>
          </a:p>
        </p:txBody>
      </p:sp>
    </p:spTree>
    <p:extLst>
      <p:ext uri="{BB962C8B-B14F-4D97-AF65-F5344CB8AC3E}">
        <p14:creationId xmlns:p14="http://schemas.microsoft.com/office/powerpoint/2010/main" val="91523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/>
              <p:nvPr/>
            </p:nvSpPr>
            <p:spPr>
              <a:xfrm>
                <a:off x="558017" y="1268713"/>
                <a:ext cx="10555459" cy="3038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的基础解系，即：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的解；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线性无关；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的任一解都可以由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线性表出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的通解，其中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是任意常数。</a:t>
                </a: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7" y="1268713"/>
                <a:ext cx="10555459" cy="3038781"/>
              </a:xfrm>
              <a:prstGeom prst="rect">
                <a:avLst/>
              </a:prstGeom>
              <a:blipFill>
                <a:blip r:embed="rId2"/>
                <a:stretch>
                  <a:fillRect l="-635" b="-2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22">
            <a:extLst>
              <a:ext uri="{FF2B5EF4-FFF2-40B4-BE49-F238E27FC236}">
                <a16:creationId xmlns:a16="http://schemas.microsoft.com/office/drawing/2014/main" id="{98CCC177-6587-4D1F-9249-33C045AD1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51" y="332936"/>
            <a:ext cx="7098347" cy="53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4.</a:t>
            </a:r>
            <a:r>
              <a:rPr lang="zh-CN" altLang="en-US" dirty="0"/>
              <a:t>线性方程组</a:t>
            </a:r>
          </a:p>
        </p:txBody>
      </p:sp>
    </p:spTree>
    <p:extLst>
      <p:ext uri="{BB962C8B-B14F-4D97-AF65-F5344CB8AC3E}">
        <p14:creationId xmlns:p14="http://schemas.microsoft.com/office/powerpoint/2010/main" val="3219405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661897" y="4785281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91534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矩阵的特征值和特征向量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A8E9EA1-DB61-4610-BE78-8BCF567A6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行列式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F450F246-197C-4336-B46F-AF9D3EE55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38395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EB7EB2EC-8AC9-43A0-A3C0-8BD11685A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向量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A3C87903-E612-4815-9734-A5972293A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564994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06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二次型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83A61FB-0366-46C9-BDE1-FD91FD93E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矩阵的特征值和特征向量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DA3E3B2-4557-4CEF-A327-B79C4733E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线性方程组</a:t>
            </a:r>
          </a:p>
        </p:txBody>
      </p:sp>
    </p:spTree>
    <p:extLst>
      <p:ext uri="{BB962C8B-B14F-4D97-AF65-F5344CB8AC3E}">
        <p14:creationId xmlns:p14="http://schemas.microsoft.com/office/powerpoint/2010/main" val="699000504"/>
      </p:ext>
    </p:extLst>
  </p:cSld>
  <p:clrMapOvr>
    <a:masterClrMapping/>
  </p:clrMapOvr>
  <p:transition advTm="8005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/>
              <p:nvPr/>
            </p:nvSpPr>
            <p:spPr>
              <a:xfrm>
                <a:off x="562708" y="1447175"/>
                <a:ext cx="11704320" cy="4297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atin typeface="+mj-ea"/>
                    <a:ea typeface="+mj-ea"/>
                  </a:rPr>
                  <a:t>1.</a:t>
                </a:r>
                <a:r>
                  <a:rPr lang="zh-CN" altLang="zh-CN" sz="2000" b="1" dirty="0">
                    <a:latin typeface="+mj-ea"/>
                    <a:ea typeface="+mj-ea"/>
                  </a:rPr>
                  <a:t>矩阵的特征值和特征向量的概念及性质 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(1) </a:t>
                </a:r>
                <a:r>
                  <a:rPr lang="zh-CN" altLang="zh-CN" sz="2000" dirty="0">
                    <a:latin typeface="+mj-ea"/>
                    <a:ea typeface="+mj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𝜆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的一个特征值，则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𝑘𝐴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𝑎𝐴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+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𝑏𝐸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𝑚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𝑓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),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𝑇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−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有一个特征值分别为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𝑘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𝜆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𝑎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𝜆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+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𝑏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p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𝑚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𝑓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(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𝜆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),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𝜆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−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p>
                    </m:sSup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f>
                      <m:f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|</m:t>
                        </m:r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|</m:t>
                        </m:r>
                      </m:num>
                      <m:den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den>
                    </m:f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且对应特征向量相同（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r>
                  <a:rPr lang="zh-CN" altLang="zh-CN" sz="2000" dirty="0">
                    <a:latin typeface="+mj-ea"/>
                    <a:ea typeface="+mj-ea"/>
                  </a:rPr>
                  <a:t>例外）。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(2) </a:t>
                </a:r>
                <a:r>
                  <a:rPr lang="zh-CN" altLang="zh-CN" sz="2000" dirty="0">
                    <a:latin typeface="+mj-ea"/>
                    <a:ea typeface="+mj-ea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𝑛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个特征值，则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𝑖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𝑖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𝑖</m:t>
                        </m:r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>
                                <a:latin typeface="+mj-ea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000" i="1">
                                <a:latin typeface="+mj-ea"/>
                                <a:ea typeface="+mj-ea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>
                        <a:latin typeface="+mj-ea"/>
                        <a:ea typeface="+mj-ea"/>
                      </a:rPr>
                      <m:t>=|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|</m:t>
                    </m:r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,</a:t>
                </a:r>
                <a:r>
                  <a:rPr lang="zh-CN" altLang="zh-CN" sz="2000" dirty="0">
                    <a:latin typeface="+mj-ea"/>
                    <a:ea typeface="+mj-ea"/>
                  </a:rPr>
                  <a:t>从而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+mj-ea"/>
                        <a:ea typeface="+mj-ea"/>
                      </a:rPr>
                      <m:t>|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|≠0⇔</m:t>
                    </m:r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没有特征值。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(3) </a:t>
                </a:r>
                <a:r>
                  <a:rPr lang="zh-CN" altLang="zh-CN" sz="2000" dirty="0">
                    <a:latin typeface="+mj-ea"/>
                    <a:ea typeface="+mj-ea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𝐴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𝑠</m:t>
                    </m:r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个特征值，对应特征向量为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,⋯,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j-ea"/>
                    <a:ea typeface="+mj-ea"/>
                  </a:rPr>
                  <a:t>，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dirty="0">
                    <a:latin typeface="+mj-ea"/>
                    <a:ea typeface="+mj-ea"/>
                  </a:rPr>
                  <a:t>若: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+mj-ea"/>
                        <a:ea typeface="+mj-ea"/>
                      </a:rPr>
                      <m:t>𝛼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+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+⋯+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𝑘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,</a:t>
                </a:r>
                <a:endParaRPr lang="zh-CN" altLang="zh-CN" sz="2000" dirty="0"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zh-CN" sz="2000" dirty="0">
                    <a:latin typeface="+mj-ea"/>
                    <a:ea typeface="+mj-ea"/>
                  </a:rPr>
                  <a:t>则</a:t>
                </a:r>
                <a:r>
                  <a:rPr lang="en-US" altLang="zh-CN" sz="2000" dirty="0">
                    <a:latin typeface="+mj-ea"/>
                    <a:ea typeface="+mj-ea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</m:sSup>
                    <m:r>
                      <a:rPr lang="en-US" altLang="zh-CN" sz="2000" i="1">
                        <a:latin typeface="+mj-ea"/>
                        <a:ea typeface="+mj-ea"/>
                      </a:rPr>
                      <m:t>𝛼</m:t>
                    </m:r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+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+⋯+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𝑘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𝑠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+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𝑘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>
                            <a:latin typeface="+mj-ea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+mj-ea"/>
                        <a:ea typeface="+mj-ea"/>
                      </a:rPr>
                      <m:t>+⋯</m:t>
                    </m:r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𝑘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𝑠</m:t>
                        </m:r>
                      </m:sub>
                    </m:sSub>
                    <m:sSubSup>
                      <m:sSubSup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𝑠</m:t>
                        </m:r>
                      </m:sub>
                      <m:sup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zh-CN" altLang="zh-CN" sz="2000" i="1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latin typeface="+mj-ea"/>
                            <a:ea typeface="+mj-ea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ea"/>
                    <a:ea typeface="+mj-ea"/>
                  </a:rPr>
                  <a:t> </a:t>
                </a:r>
                <a:r>
                  <a:rPr lang="zh-CN" altLang="zh-CN" sz="2000" dirty="0">
                    <a:latin typeface="+mj-ea"/>
                    <a:ea typeface="+mj-ea"/>
                  </a:rPr>
                  <a:t>。</a:t>
                </a: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1447175"/>
                <a:ext cx="11704320" cy="4297971"/>
              </a:xfrm>
              <a:prstGeom prst="rect">
                <a:avLst/>
              </a:prstGeom>
              <a:blipFill>
                <a:blip r:embed="rId2"/>
                <a:stretch>
                  <a:fillRect l="-521" t="-709" b="-1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262626BD-E32C-4CAA-B7E3-7E55DCFEA0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91534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矩阵的特征值和特征向量</a:t>
            </a:r>
          </a:p>
        </p:txBody>
      </p:sp>
    </p:spTree>
    <p:extLst>
      <p:ext uri="{BB962C8B-B14F-4D97-AF65-F5344CB8AC3E}">
        <p14:creationId xmlns:p14="http://schemas.microsoft.com/office/powerpoint/2010/main" val="1549629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452207" y="1519285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行列式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A8E9EA1-DB61-4610-BE78-8BCF567A6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行列式</a:t>
            </a:r>
            <a:endParaRPr lang="en-US" altLang="zh-CN" sz="36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F450F246-197C-4336-B46F-AF9D3EE55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38395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EB7EB2EC-8AC9-43A0-A3C0-8BD11685A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向量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A3C87903-E612-4815-9734-A5972293A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564994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06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二次型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83A61FB-0366-46C9-BDE1-FD91FD93E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矩阵的特征值和特征向量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DA3E3B2-4557-4CEF-A327-B79C4733E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线性方程组</a:t>
            </a:r>
          </a:p>
        </p:txBody>
      </p:sp>
    </p:spTree>
    <p:extLst>
      <p:ext uri="{BB962C8B-B14F-4D97-AF65-F5344CB8AC3E}">
        <p14:creationId xmlns:p14="http://schemas.microsoft.com/office/powerpoint/2010/main" val="761052216"/>
      </p:ext>
    </p:extLst>
  </p:cSld>
  <p:clrMapOvr>
    <a:masterClrMapping/>
  </p:clrMapOvr>
  <p:transition advTm="8005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/>
              <p:nvPr/>
            </p:nvSpPr>
            <p:spPr>
              <a:xfrm>
                <a:off x="562708" y="1447175"/>
                <a:ext cx="11188504" cy="3280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相似变换、相似矩阵的概念及性质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|=|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|,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𝜆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|=|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𝜆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，对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∀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𝜆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成立</a:t>
                </a: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1447175"/>
                <a:ext cx="11188504" cy="3280129"/>
              </a:xfrm>
              <a:prstGeom prst="rect">
                <a:avLst/>
              </a:prstGeom>
              <a:blipFill>
                <a:blip r:embed="rId2"/>
                <a:stretch>
                  <a:fillRect l="-545" b="-2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D530A3E7-B16E-4D37-A690-5F78850369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91534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矩阵的特征值和特征向量</a:t>
            </a:r>
          </a:p>
        </p:txBody>
      </p:sp>
    </p:spTree>
    <p:extLst>
      <p:ext uri="{BB962C8B-B14F-4D97-AF65-F5344CB8AC3E}">
        <p14:creationId xmlns:p14="http://schemas.microsoft.com/office/powerpoint/2010/main" val="367741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/>
              <p:nvPr/>
            </p:nvSpPr>
            <p:spPr>
              <a:xfrm>
                <a:off x="562708" y="1447175"/>
                <a:ext cx="11188504" cy="5660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矩阵可相似对角化的充分必要条件</a:t>
                </a:r>
                <a:r>
                  <a:rPr lang="en-US" altLang="zh-CN" sz="2000" b="1" kern="100" dirty="0">
                    <a:solidFill>
                      <a:srgbClr val="FF0000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阶方阵，则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可对角化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重根特征值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𝑟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可对角化，则由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𝛬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𝛬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，从而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𝛬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重要结论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𝐴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𝐶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𝐵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𝐷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)∼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为关于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阶方阵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的多项式。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为可对角化矩阵，则其非零特征值的个数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重根重复计算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＝秩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)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1447175"/>
                <a:ext cx="11188504" cy="5660909"/>
              </a:xfrm>
              <a:prstGeom prst="rect">
                <a:avLst/>
              </a:prstGeom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37E8F06F-B81B-49CD-8C7E-4C89B3944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91534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矩阵的特征值和特征向量</a:t>
            </a:r>
          </a:p>
        </p:txBody>
      </p:sp>
    </p:spTree>
    <p:extLst>
      <p:ext uri="{BB962C8B-B14F-4D97-AF65-F5344CB8AC3E}">
        <p14:creationId xmlns:p14="http://schemas.microsoft.com/office/powerpoint/2010/main" val="1975745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/>
              <p:nvPr/>
            </p:nvSpPr>
            <p:spPr>
              <a:xfrm>
                <a:off x="562708" y="1447175"/>
                <a:ext cx="11188504" cy="5799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实对称矩阵的特征值、特征向量及相似对角阵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相似矩阵：设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为两个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阶方阵，如果存在一个可逆矩阵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𝐴𝑃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成立，则称矩阵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相似，记为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相似矩阵的性质：如果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则有：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（若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均可逆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）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为正整数）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4)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𝜆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𝐸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𝜆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𝐸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，从而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有相同的特征值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，从而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同时可逆或者不可逆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6) 秩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秩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𝜆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𝐸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𝜆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𝐸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不一定相似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1447175"/>
                <a:ext cx="11188504" cy="5799280"/>
              </a:xfrm>
              <a:prstGeom prst="rect">
                <a:avLst/>
              </a:prstGeom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04327451-7072-4650-AE6B-AB651D003B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91534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矩阵的特征值和特征向量</a:t>
            </a:r>
          </a:p>
        </p:txBody>
      </p:sp>
    </p:spTree>
    <p:extLst>
      <p:ext uri="{BB962C8B-B14F-4D97-AF65-F5344CB8AC3E}">
        <p14:creationId xmlns:p14="http://schemas.microsoft.com/office/powerpoint/2010/main" val="320508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694721" y="5603097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91534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6.</a:t>
            </a:r>
            <a:r>
              <a:rPr lang="zh-CN" altLang="en-US" dirty="0">
                <a:solidFill>
                  <a:schemeClr val="tx1"/>
                </a:solidFill>
              </a:rPr>
              <a:t>二次型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A8E9EA1-DB61-4610-BE78-8BCF567A6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行列式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F450F246-197C-4336-B46F-AF9D3EE55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38395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EB7EB2EC-8AC9-43A0-A3C0-8BD11685A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向量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A3C87903-E612-4815-9734-A5972293A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564994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06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二次型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83A61FB-0366-46C9-BDE1-FD91FD93E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矩阵的特征值和特征向量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DA3E3B2-4557-4CEF-A327-B79C4733E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线性方程组</a:t>
            </a:r>
          </a:p>
        </p:txBody>
      </p:sp>
    </p:spTree>
    <p:extLst>
      <p:ext uri="{BB962C8B-B14F-4D97-AF65-F5344CB8AC3E}">
        <p14:creationId xmlns:p14="http://schemas.microsoft.com/office/powerpoint/2010/main" val="3813903395"/>
      </p:ext>
    </p:extLst>
  </p:cSld>
  <p:clrMapOvr>
    <a:masterClrMapping/>
  </p:clrMapOvr>
  <p:transition advTm="8005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/>
              <p:nvPr/>
            </p:nvSpPr>
            <p:spPr>
              <a:xfrm>
                <a:off x="562708" y="1447175"/>
                <a:ext cx="11188504" cy="4841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1.</a:t>
                </a:r>
                <a14:m>
                  <m:oMath xmlns:m="http://schemas.openxmlformats.org/officeDocument/2006/math">
                    <m:r>
                      <a:rPr lang="en-US" altLang="zh-CN" sz="2000" b="1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𝒏</m:t>
                    </m:r>
                  </m:oMath>
                </a14:m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个变量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的二次齐次函数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𝑗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𝑗𝑖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𝑖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𝑗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=1,2,⋯,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，称为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元二次型，简称二次型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若令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= 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 ⋯ 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 ⋯ 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 ⋯⋯⋯⋯⋯</m:t>
                              </m:r>
                            </m:e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000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000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 ⋯ 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,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这二次型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可改写成矩阵向量形式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。其中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称为二次型矩阵，因为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𝑗𝑖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𝑖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𝑗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=1,2,⋯,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，所以二次型矩阵均为对称矩阵，且二次型与对称矩阵一一对应，并把矩阵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的秩称为二次型的秩。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1447175"/>
                <a:ext cx="11188504" cy="4841133"/>
              </a:xfrm>
              <a:prstGeom prst="rect">
                <a:avLst/>
              </a:prstGeom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511A2053-B75B-477C-BB74-F1BC0BA2C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91534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6.</a:t>
            </a:r>
            <a:r>
              <a:rPr lang="zh-CN" altLang="en-US" dirty="0">
                <a:solidFill>
                  <a:schemeClr val="tx1"/>
                </a:solidFill>
              </a:rPr>
              <a:t>二次型</a:t>
            </a:r>
          </a:p>
        </p:txBody>
      </p:sp>
    </p:spTree>
    <p:extLst>
      <p:ext uri="{BB962C8B-B14F-4D97-AF65-F5344CB8AC3E}">
        <p14:creationId xmlns:p14="http://schemas.microsoft.com/office/powerpoint/2010/main" val="816207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/>
              <p:nvPr/>
            </p:nvSpPr>
            <p:spPr>
              <a:xfrm>
                <a:off x="684312" y="1320566"/>
                <a:ext cx="11188504" cy="4907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2.</a:t>
                </a:r>
                <a:r>
                  <a:rPr lang="zh-CN" altLang="zh-CN" b="1" dirty="0"/>
                  <a:t>惯性定理，二次型的标准形和规范形 </a:t>
                </a:r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(1) </a:t>
                </a:r>
                <a:r>
                  <a:rPr lang="zh-CN" altLang="zh-CN" dirty="0"/>
                  <a:t>惯性定理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对于任一二次型，不论选取怎样的合同变换使它化为仅含平方项的标准型，其正负惯性指数与所选变换无关，这就是所谓的惯性定理。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(2) </a:t>
                </a:r>
                <a:r>
                  <a:rPr lang="zh-CN" altLang="zh-CN" dirty="0"/>
                  <a:t>标准形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二次型</a:t>
                </a:r>
                <a14:m>
                  <m:oMath xmlns:m="http://schemas.openxmlformats.org/officeDocument/2006/math">
                    <m:r>
                      <a:rPr lang="en-US" altLang="zh-CN" i="1"/>
                      <m:t>𝑓</m:t>
                    </m:r>
                    <m:r>
                      <a:rPr lang="en-US" altLang="zh-CN"/>
                      <m:t>=</m:t>
                    </m:r>
                    <m:d>
                      <m:dPr>
                        <m:ctrlPr>
                          <a:rPr lang="zh-CN" altLang="zh-CN" i="1"/>
                        </m:ctrlPr>
                      </m:dPr>
                      <m:e>
                        <m:sSub>
                          <m:sSubPr>
                            <m:ctrlPr>
                              <a:rPr lang="zh-CN" altLang="zh-CN" i="1"/>
                            </m:ctrlPr>
                          </m:sSubPr>
                          <m:e>
                            <m:r>
                              <a:rPr lang="en-US" altLang="zh-CN" i="1"/>
                              <m:t>𝑥</m:t>
                            </m:r>
                          </m:e>
                          <m:sub>
                            <m:r>
                              <a:rPr lang="en-US" altLang="zh-CN"/>
                              <m:t>1</m:t>
                            </m:r>
                          </m:sub>
                        </m:sSub>
                        <m:r>
                          <a:rPr lang="en-US" altLang="zh-CN"/>
                          <m:t>,</m:t>
                        </m:r>
                        <m:sSub>
                          <m:sSubPr>
                            <m:ctrlPr>
                              <a:rPr lang="zh-CN" altLang="zh-CN" i="1"/>
                            </m:ctrlPr>
                          </m:sSubPr>
                          <m:e>
                            <m:r>
                              <a:rPr lang="en-US" altLang="zh-CN" i="1"/>
                              <m:t>𝑥</m:t>
                            </m:r>
                          </m:e>
                          <m:sub>
                            <m:r>
                              <a:rPr lang="en-US" altLang="zh-CN"/>
                              <m:t>2</m:t>
                            </m:r>
                          </m:sub>
                        </m:sSub>
                        <m:r>
                          <a:rPr lang="en-US" altLang="zh-CN"/>
                          <m:t>,⋯,</m:t>
                        </m:r>
                        <m:sSub>
                          <m:sSubPr>
                            <m:ctrlPr>
                              <a:rPr lang="zh-CN" altLang="zh-CN" i="1"/>
                            </m:ctrlPr>
                          </m:sSubPr>
                          <m:e>
                            <m:r>
                              <a:rPr lang="en-US" altLang="zh-CN" i="1"/>
                              <m:t>𝑥</m:t>
                            </m:r>
                          </m:e>
                          <m:sub>
                            <m:r>
                              <a:rPr lang="en-US" altLang="zh-CN" i="1"/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/>
                      <m:t>=</m:t>
                    </m:r>
                    <m:sSup>
                      <m:sSupPr>
                        <m:ctrlPr>
                          <a:rPr lang="zh-CN" altLang="zh-CN" i="1"/>
                        </m:ctrlPr>
                      </m:sSupPr>
                      <m:e>
                        <m:r>
                          <a:rPr lang="en-US" altLang="zh-CN" i="1"/>
                          <m:t>𝑥</m:t>
                        </m:r>
                      </m:e>
                      <m:sup>
                        <m:r>
                          <a:rPr lang="en-US" altLang="zh-CN" i="1"/>
                          <m:t>𝑇</m:t>
                        </m:r>
                      </m:sup>
                    </m:sSup>
                    <m:r>
                      <a:rPr lang="en-US" altLang="zh-CN" i="1"/>
                      <m:t>𝐴𝑥</m:t>
                    </m:r>
                  </m:oMath>
                </a14:m>
                <a:r>
                  <a:rPr lang="zh-CN" altLang="zh-CN" dirty="0"/>
                  <a:t>经过合同变换</a:t>
                </a:r>
                <a14:m>
                  <m:oMath xmlns:m="http://schemas.openxmlformats.org/officeDocument/2006/math">
                    <m:r>
                      <a:rPr lang="en-US" altLang="zh-CN" i="1"/>
                      <m:t>𝑥</m:t>
                    </m:r>
                    <m:r>
                      <a:rPr lang="en-US" altLang="zh-CN"/>
                      <m:t>=</m:t>
                    </m:r>
                    <m:r>
                      <a:rPr lang="en-US" altLang="zh-CN" i="1"/>
                      <m:t>𝐶𝑦</m:t>
                    </m:r>
                  </m:oMath>
                </a14:m>
                <a:r>
                  <a:rPr lang="zh-CN" altLang="zh-CN" dirty="0"/>
                  <a:t>化为</a:t>
                </a:r>
                <a14:m>
                  <m:oMath xmlns:m="http://schemas.openxmlformats.org/officeDocument/2006/math">
                    <m:r>
                      <a:rPr lang="en-US" altLang="zh-CN" i="1"/>
                      <m:t>𝑓</m:t>
                    </m:r>
                    <m:r>
                      <a:rPr lang="en-US" altLang="zh-CN"/>
                      <m:t>=</m:t>
                    </m:r>
                    <m:sSup>
                      <m:sSupPr>
                        <m:ctrlPr>
                          <a:rPr lang="zh-CN" altLang="zh-CN" i="1"/>
                        </m:ctrlPr>
                      </m:sSupPr>
                      <m:e>
                        <m:r>
                          <a:rPr lang="en-US" altLang="zh-CN" i="1"/>
                          <m:t>𝑥</m:t>
                        </m:r>
                      </m:e>
                      <m:sup>
                        <m:r>
                          <a:rPr lang="en-US" altLang="zh-CN" i="1"/>
                          <m:t>𝑇</m:t>
                        </m:r>
                      </m:sup>
                    </m:sSup>
                    <m:r>
                      <a:rPr lang="en-US" altLang="zh-CN" i="1"/>
                      <m:t>𝐴𝑥</m:t>
                    </m:r>
                    <m:r>
                      <a:rPr lang="en-US" altLang="zh-CN"/>
                      <m:t>=</m:t>
                    </m:r>
                    <m:sSup>
                      <m:sSupPr>
                        <m:ctrlPr>
                          <a:rPr lang="zh-CN" altLang="zh-CN" i="1"/>
                        </m:ctrlPr>
                      </m:sSupPr>
                      <m:e>
                        <m:r>
                          <a:rPr lang="en-US" altLang="zh-CN" i="1"/>
                          <m:t>𝑦</m:t>
                        </m:r>
                      </m:e>
                      <m:sup>
                        <m:r>
                          <a:rPr lang="en-US" altLang="zh-CN" i="1"/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i="1"/>
                        </m:ctrlPr>
                      </m:sSupPr>
                      <m:e>
                        <m:r>
                          <a:rPr lang="en-US" altLang="zh-CN" i="1"/>
                          <m:t>𝐶</m:t>
                        </m:r>
                      </m:e>
                      <m:sup>
                        <m:r>
                          <a:rPr lang="en-US" altLang="zh-CN" i="1"/>
                          <m:t>𝑇</m:t>
                        </m:r>
                      </m:sup>
                    </m:sSup>
                    <m:r>
                      <a:rPr lang="en-US" altLang="zh-CN" i="1"/>
                      <m:t>𝐴𝐶</m:t>
                    </m:r>
                  </m:oMath>
                </a14:m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/>
                      <m:t>𝑦</m:t>
                    </m:r>
                    <m:r>
                      <a:rPr lang="en-US" altLang="zh-CN"/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/>
                        </m:ctrlPr>
                      </m:naryPr>
                      <m:sub>
                        <m:r>
                          <a:rPr lang="en-US" altLang="zh-CN" i="1"/>
                          <m:t>𝑖</m:t>
                        </m:r>
                        <m:r>
                          <a:rPr lang="en-US" altLang="zh-CN"/>
                          <m:t>=1</m:t>
                        </m:r>
                      </m:sub>
                      <m:sup>
                        <m:r>
                          <a:rPr lang="en-US" altLang="zh-CN" i="1"/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zh-CN" altLang="zh-CN" i="1"/>
                            </m:ctrlPr>
                          </m:sSubPr>
                          <m:e>
                            <m:r>
                              <a:rPr lang="en-US" altLang="zh-CN" i="1"/>
                              <m:t>𝑑</m:t>
                            </m:r>
                          </m:e>
                          <m:sub>
                            <m:r>
                              <a:rPr lang="en-US" altLang="zh-CN" i="1"/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zh-CN" altLang="zh-CN" i="1"/>
                            </m:ctrlPr>
                          </m:sSubSupPr>
                          <m:e>
                            <m:r>
                              <a:rPr lang="en-US" altLang="zh-CN" i="1"/>
                              <m:t>𝑦</m:t>
                            </m:r>
                          </m:e>
                          <m:sub>
                            <m:r>
                              <a:rPr lang="en-US" altLang="zh-CN" i="1"/>
                              <m:t>𝑖</m:t>
                            </m:r>
                          </m:sub>
                          <m:sup>
                            <m:r>
                              <a:rPr lang="en-US" altLang="zh-CN"/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zh-CN" dirty="0"/>
                  <a:t>称为 </a:t>
                </a:r>
                <a14:m>
                  <m:oMath xmlns:m="http://schemas.openxmlformats.org/officeDocument/2006/math">
                    <m:r>
                      <a:rPr lang="en-US" altLang="zh-CN" i="1"/>
                      <m:t>𝑓</m:t>
                    </m:r>
                    <m:r>
                      <a:rPr lang="en-US" altLang="zh-CN"/>
                      <m:t>(</m:t>
                    </m:r>
                    <m:r>
                      <a:rPr lang="en-US" altLang="zh-CN" i="1"/>
                      <m:t>𝑟</m:t>
                    </m:r>
                    <m:r>
                      <a:rPr lang="en-US" altLang="zh-CN"/>
                      <m:t>≤</m:t>
                    </m:r>
                    <m:r>
                      <a:rPr lang="en-US" altLang="zh-CN" i="1"/>
                      <m:t>𝑛</m:t>
                    </m:r>
                    <m:r>
                      <a:rPr lang="en-US" altLang="zh-CN"/>
                      <m:t>)</m:t>
                    </m:r>
                  </m:oMath>
                </a14:m>
                <a:r>
                  <a:rPr lang="zh-CN" altLang="zh-CN" dirty="0"/>
                  <a:t>的标准形。在一般的数域内，二次型的标准形不是唯一的，与所作的合同变换有关，但系数不为零的平方项的个数由</a:t>
                </a:r>
                <a14:m>
                  <m:oMath xmlns:m="http://schemas.openxmlformats.org/officeDocument/2006/math">
                    <m:r>
                      <a:rPr lang="en-US" altLang="zh-CN" i="1"/>
                      <m:t>𝑟</m:t>
                    </m:r>
                    <m:r>
                      <a:rPr lang="en-US" altLang="zh-CN"/>
                      <m:t>(</m:t>
                    </m:r>
                    <m:r>
                      <a:rPr lang="en-US" altLang="zh-CN" i="1"/>
                      <m:t>𝐴</m:t>
                    </m:r>
                    <m:r>
                      <a:rPr lang="zh-CN" altLang="zh-CN"/>
                      <m:t>的秩</m:t>
                    </m:r>
                    <m:r>
                      <a:rPr lang="en-US" altLang="zh-CN"/>
                      <m:t>)</m:t>
                    </m:r>
                  </m:oMath>
                </a14:m>
                <a:r>
                  <a:rPr lang="zh-CN" altLang="zh-CN" dirty="0"/>
                  <a:t>唯一确定。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12" y="1320566"/>
                <a:ext cx="11188504" cy="4907882"/>
              </a:xfrm>
              <a:prstGeom prst="rect">
                <a:avLst/>
              </a:prstGeom>
              <a:blipFill>
                <a:blip r:embed="rId2"/>
                <a:stretch>
                  <a:fillRect l="-817" t="-994" r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465E703-6BD9-4DB1-9585-961E1519B9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91534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6.</a:t>
            </a:r>
            <a:r>
              <a:rPr lang="zh-CN" altLang="en-US" dirty="0">
                <a:solidFill>
                  <a:schemeClr val="tx1"/>
                </a:solidFill>
              </a:rPr>
              <a:t>二次型</a:t>
            </a:r>
          </a:p>
        </p:txBody>
      </p:sp>
    </p:spTree>
    <p:extLst>
      <p:ext uri="{BB962C8B-B14F-4D97-AF65-F5344CB8AC3E}">
        <p14:creationId xmlns:p14="http://schemas.microsoft.com/office/powerpoint/2010/main" val="2248540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/>
              <p:nvPr/>
            </p:nvSpPr>
            <p:spPr>
              <a:xfrm>
                <a:off x="684312" y="1320566"/>
                <a:ext cx="11188504" cy="2901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(3) </a:t>
                </a:r>
                <a:r>
                  <a:rPr lang="zh-CN" altLang="zh-CN" dirty="0"/>
                  <a:t>规范形</a:t>
                </a:r>
                <a:r>
                  <a:rPr lang="en-US" altLang="zh-CN" dirty="0"/>
                  <a:t>  </a:t>
                </a:r>
                <a:endParaRPr lang="zh-CN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任一实二次型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zh-CN" dirty="0"/>
                  <a:t>都可经过合同变换化为规范形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+⋯+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zh-CN" dirty="0"/>
                  <a:t>，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zh-CN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/>
                  <a:t>的秩，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zh-CN" dirty="0"/>
                  <a:t>为正惯性指数，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zh-CN" dirty="0"/>
                  <a:t>为负惯性指数，且规范型唯一。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12" y="1320566"/>
                <a:ext cx="11188504" cy="2901820"/>
              </a:xfrm>
              <a:prstGeom prst="rect">
                <a:avLst/>
              </a:prstGeom>
              <a:blipFill>
                <a:blip r:embed="rId2"/>
                <a:stretch>
                  <a:fillRect l="-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23D9903F-A3B0-4A38-95B8-44F9D18E0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91534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6.</a:t>
            </a:r>
            <a:r>
              <a:rPr lang="zh-CN" altLang="en-US" dirty="0">
                <a:solidFill>
                  <a:schemeClr val="tx1"/>
                </a:solidFill>
              </a:rPr>
              <a:t>二次型</a:t>
            </a:r>
          </a:p>
        </p:txBody>
      </p:sp>
    </p:spTree>
    <p:extLst>
      <p:ext uri="{BB962C8B-B14F-4D97-AF65-F5344CB8AC3E}">
        <p14:creationId xmlns:p14="http://schemas.microsoft.com/office/powerpoint/2010/main" val="1791354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/>
              <p:nvPr/>
            </p:nvSpPr>
            <p:spPr>
              <a:xfrm>
                <a:off x="684312" y="1320566"/>
                <a:ext cx="11362322" cy="525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b="1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3.</a:t>
                </a:r>
                <a:r>
                  <a:rPr lang="zh-CN" altLang="zh-CN" sz="1800" b="1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用正交变换和配方法化二次型为标准形，二次型及其矩阵的正定性 </a:t>
                </a:r>
                <a:endPara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正定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⇒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𝑘𝐴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&gt;0),</m:t>
                    </m:r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正定；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|&gt;0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可逆；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𝑖𝑖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&gt;0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|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𝑖𝑖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|&gt;0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endPara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en-US" altLang="zh-CN" sz="1800" kern="1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正定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⇒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en-US" altLang="zh-CN" sz="1800" kern="1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正定，但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𝐴𝐵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𝐵𝐴</m:t>
                    </m:r>
                  </m:oMath>
                </a14:m>
                <a:r>
                  <a:rPr lang="en-US" altLang="zh-CN" sz="1800" kern="1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不一定正定</a:t>
                </a:r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endPara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1800" kern="1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正定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)=</m:t>
                    </m:r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𝐴𝑥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&gt;0,∀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≠0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的各阶顺序主子式全大于零 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1800" kern="1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的所有特征值大于零</a:t>
                </a:r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 </a:t>
                </a:r>
                <a:endPara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的正惯性指数为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⇔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存在可逆阵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𝑃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𝑃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𝑃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endPara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⇔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存在正交矩阵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𝑄</m:t>
                    </m:r>
                  </m:oMath>
                </a14:m>
                <a:r>
                  <a:rPr lang="zh-CN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，使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𝐴𝑄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𝐴𝑄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1800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  <m:e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&gt;0,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𝑖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=1,2,⋯,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.</m:t>
                    </m:r>
                  </m:oMath>
                </a14:m>
                <a:r>
                  <a:rPr lang="en-US" altLang="zh-CN" sz="1800" kern="1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正定</a:t>
                </a:r>
                <a:endParaRPr lang="en-US" altLang="zh-CN" sz="1800" kern="100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⇒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𝑘𝐴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&gt;0),</m:t>
                    </m:r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800" kern="1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正定</a:t>
                </a:r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； 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|&gt;0,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1800" kern="1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可逆</a:t>
                </a:r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𝑖𝑖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&gt;0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|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𝑖𝑖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|&gt;0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。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2C08D8-3D47-46E1-9F84-33102DF2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12" y="1320566"/>
                <a:ext cx="11362322" cy="5255991"/>
              </a:xfrm>
              <a:prstGeom prst="rect">
                <a:avLst/>
              </a:prstGeom>
              <a:blipFill>
                <a:blip r:embed="rId2"/>
                <a:stretch>
                  <a:fillRect l="-429" b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A18662F8-EB29-4BD3-9D38-032D4D2C9F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91534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6.</a:t>
            </a:r>
            <a:r>
              <a:rPr lang="zh-CN" altLang="en-US" dirty="0">
                <a:solidFill>
                  <a:schemeClr val="tx1"/>
                </a:solidFill>
              </a:rPr>
              <a:t>二次型</a:t>
            </a:r>
          </a:p>
        </p:txBody>
      </p:sp>
    </p:spTree>
    <p:extLst>
      <p:ext uri="{BB962C8B-B14F-4D97-AF65-F5344CB8AC3E}">
        <p14:creationId xmlns:p14="http://schemas.microsoft.com/office/powerpoint/2010/main" val="2601769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28" y="266545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参考文献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34328" y="1815790"/>
            <a:ext cx="933961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spc="-50" dirty="0">
                <a:latin typeface="+mj-ea"/>
                <a:ea typeface="+mj-ea"/>
              </a:rPr>
              <a:t>https://github.com/fengdu78</a:t>
            </a: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latin typeface="+mj-ea"/>
                <a:ea typeface="+mj-ea"/>
              </a:rPr>
              <a:t>《</a:t>
            </a:r>
            <a:r>
              <a:rPr lang="zh-CN" altLang="en-US" kern="100" dirty="0">
                <a:latin typeface="+mj-ea"/>
                <a:ea typeface="+mj-ea"/>
              </a:rPr>
              <a:t>线性代数</a:t>
            </a:r>
            <a:r>
              <a:rPr lang="en-US" altLang="zh-CN" kern="100" dirty="0">
                <a:latin typeface="+mj-ea"/>
                <a:ea typeface="+mj-ea"/>
              </a:rPr>
              <a:t>》</a:t>
            </a:r>
            <a:r>
              <a:rPr lang="zh-CN" altLang="en-US" kern="100" dirty="0">
                <a:latin typeface="+mj-ea"/>
                <a:ea typeface="+mj-ea"/>
              </a:rPr>
              <a:t>，同济大学</a:t>
            </a:r>
            <a:endParaRPr lang="zh-CN" altLang="zh-CN" kern="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02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7379970"/>
          </a:xfrm>
          <a:prstGeom prst="rect">
            <a:avLst/>
          </a:prstGeom>
          <a:gradFill>
            <a:gsLst>
              <a:gs pos="11000">
                <a:schemeClr val="bg1"/>
              </a:gs>
              <a:gs pos="77000">
                <a:schemeClr val="bg1">
                  <a:alpha val="54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62">
            <a:extLst>
              <a:ext uri="{FF2B5EF4-FFF2-40B4-BE49-F238E27FC236}">
                <a16:creationId xmlns:a16="http://schemas.microsoft.com/office/drawing/2014/main" id="{05B38BAA-90AB-43CE-9EE2-AB2A32E8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216" y="2800765"/>
            <a:ext cx="3195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4B649F"/>
                </a:solidFill>
              </a:rPr>
              <a:t>谢  谢！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1F68072-29D4-48EC-A7C1-C534D09DC5FC}"/>
                  </a:ext>
                </a:extLst>
              </p:cNvPr>
              <p:cNvSpPr txBox="1"/>
              <p:nvPr/>
            </p:nvSpPr>
            <p:spPr>
              <a:xfrm>
                <a:off x="656492" y="1470427"/>
                <a:ext cx="11980986" cy="1841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×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𝑗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0,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≠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4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1F68072-29D4-48EC-A7C1-C534D09DC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92" y="1470427"/>
                <a:ext cx="11980986" cy="1841723"/>
              </a:xfrm>
              <a:prstGeom prst="rect">
                <a:avLst/>
              </a:prstGeom>
              <a:blipFill>
                <a:blip r:embed="rId2"/>
                <a:stretch>
                  <a:fillRect l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3EB78425-3CA0-478A-9DDA-4D9C6DDBF3DB}"/>
              </a:ext>
            </a:extLst>
          </p:cNvPr>
          <p:cNvSpPr txBox="1"/>
          <p:nvPr/>
        </p:nvSpPr>
        <p:spPr>
          <a:xfrm>
            <a:off x="618662" y="1251149"/>
            <a:ext cx="642659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400" b="1" kern="100" dirty="0">
                <a:effectLst/>
                <a:latin typeface="微软雅黑" panose="020B0503020204020204" pitchFamily="34" charset="-122"/>
                <a:cs typeface="宋体" panose="02010600030101010101" pitchFamily="2" charset="-122"/>
              </a:rPr>
              <a:t>1.</a:t>
            </a:r>
            <a:r>
              <a:rPr lang="zh-CN" altLang="zh-CN" sz="2400" b="1" kern="100" dirty="0">
                <a:effectLst/>
                <a:latin typeface="微软雅黑" panose="020B0503020204020204" pitchFamily="34" charset="-122"/>
                <a:cs typeface="宋体" panose="02010600030101010101" pitchFamily="2" charset="-122"/>
              </a:rPr>
              <a:t>行列式按行（列）展开定理</a:t>
            </a:r>
            <a:endParaRPr lang="zh-CN" altLang="zh-CN" sz="1800" kern="100" dirty="0">
              <a:effectLst/>
              <a:latin typeface="微软雅黑" panose="020B0503020204020204" pitchFamily="34" charset="-122"/>
              <a:cs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150DE2A-7FAA-4C4A-B600-D92989AC9B6C}"/>
                  </a:ext>
                </a:extLst>
              </p:cNvPr>
              <p:cNvSpPr txBox="1"/>
              <p:nvPr/>
            </p:nvSpPr>
            <p:spPr>
              <a:xfrm>
                <a:off x="2827608" y="2315364"/>
                <a:ext cx="6426590" cy="1036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latin typeface="+mj-ea"/>
                    <a:ea typeface="+mj-ea"/>
                    <a:cs typeface="宋体" panose="02010600030101010101" pitchFamily="2" charset="-122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𝑛𝑖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𝑛𝑗</m:t>
                        </m:r>
                      </m:sub>
                    </m:sSub>
                    <m:r>
                      <a:rPr lang="en-US" altLang="zh-CN" sz="2000" i="1" kern="100"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𝑗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0,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𝑖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≠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kern="100" dirty="0"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150DE2A-7FAA-4C4A-B600-D92989AC9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8" y="2315364"/>
                <a:ext cx="6426590" cy="1036374"/>
              </a:xfrm>
              <a:prstGeom prst="rect">
                <a:avLst/>
              </a:prstGeom>
              <a:blipFill>
                <a:blip r:embed="rId3"/>
                <a:stretch>
                  <a:fillRect l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5CE48E8-B7EA-4E19-AD10-209C52439A62}"/>
                  </a:ext>
                </a:extLst>
              </p:cNvPr>
              <p:cNvSpPr txBox="1"/>
              <p:nvPr/>
            </p:nvSpPr>
            <p:spPr>
              <a:xfrm>
                <a:off x="1083212" y="2907943"/>
                <a:ext cx="10340927" cy="185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其中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𝑗𝑖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5CE48E8-B7EA-4E19-AD10-209C5243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12" y="2907943"/>
                <a:ext cx="10340927" cy="1853905"/>
              </a:xfrm>
              <a:prstGeom prst="rect">
                <a:avLst/>
              </a:prstGeom>
              <a:blipFill>
                <a:blip r:embed="rId4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6712715-C854-428C-96FF-856F7B921AFA}"/>
                  </a:ext>
                </a:extLst>
              </p:cNvPr>
              <p:cNvSpPr txBox="1"/>
              <p:nvPr/>
            </p:nvSpPr>
            <p:spPr>
              <a:xfrm>
                <a:off x="2610729" y="5022189"/>
                <a:ext cx="7780606" cy="1497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 smtClean="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∣"/>
                        <m:endChr m:val="∣"/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4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==</m:t>
                    </m:r>
                    <m:nary>
                      <m:naryPr>
                        <m:chr m:val="∏"/>
                        <m:limLoc m:val="undOvr"/>
                        <m:supHide m:val="on"/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1≤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&lt;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≤</m:t>
                        </m:r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 </m:t>
                        </m:r>
                      </m:e>
                    </m:nary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6712715-C854-428C-96FF-856F7B921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729" y="5022189"/>
                <a:ext cx="7780606" cy="1497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">
            <a:extLst>
              <a:ext uri="{FF2B5EF4-FFF2-40B4-BE49-F238E27FC236}">
                <a16:creationId xmlns:a16="http://schemas.microsoft.com/office/drawing/2014/main" id="{25769C9F-F400-4890-AA6B-137DF98FD0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行列式</a:t>
            </a:r>
          </a:p>
        </p:txBody>
      </p:sp>
    </p:spTree>
    <p:extLst>
      <p:ext uri="{BB962C8B-B14F-4D97-AF65-F5344CB8AC3E}">
        <p14:creationId xmlns:p14="http://schemas.microsoft.com/office/powerpoint/2010/main" val="271890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59" y="-5312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1.</a:t>
            </a:r>
            <a:r>
              <a:rPr lang="zh-CN" altLang="en-US" dirty="0"/>
              <a:t>行列式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A0273D-372E-43E0-A372-0117625D52A9}"/>
                  </a:ext>
                </a:extLst>
              </p:cNvPr>
              <p:cNvSpPr txBox="1"/>
              <p:nvPr/>
            </p:nvSpPr>
            <p:spPr>
              <a:xfrm>
                <a:off x="576459" y="1351381"/>
                <a:ext cx="10869952" cy="189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阶方阵，则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𝐴𝐵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𝐵𝐴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±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±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不一定成立。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𝑘𝐴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阶方阵。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阶方阵，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|=|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|;|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|=|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可逆），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|=|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≥2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A0273D-372E-43E0-A372-0117625D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59" y="1351381"/>
                <a:ext cx="10869952" cy="1891736"/>
              </a:xfrm>
              <a:prstGeom prst="rect">
                <a:avLst/>
              </a:prstGeom>
              <a:blipFill>
                <a:blip r:embed="rId2"/>
                <a:stretch>
                  <a:fillRect l="-617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8F84AD-2A10-4555-9B32-2E156829330A}"/>
                  </a:ext>
                </a:extLst>
              </p:cNvPr>
              <p:cNvSpPr txBox="1"/>
              <p:nvPr/>
            </p:nvSpPr>
            <p:spPr>
              <a:xfrm>
                <a:off x="576459" y="3251983"/>
                <a:ext cx="11695258" cy="879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(5)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𝐴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𝐴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𝐶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𝐴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𝐶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||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为方阵，但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  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𝑚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×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×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𝑂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zh-CN" altLang="en-US" sz="2000" i="1" kern="100">
                            <a:effectLst/>
                            <a:latin typeface="+mj-ea"/>
                            <a:ea typeface="+mj-ea"/>
                            <a:cs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𝑚𝑛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Segoe UI Symbol" panose="020B0502040204020203" pitchFamily="34" charset="0"/>
                      </a:rPr>
                      <m:t>⬝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solidFill>
                      <a:srgbClr val="000000"/>
                    </a:solidFill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  <a:endParaRPr lang="en-US" altLang="zh-CN" sz="2000" kern="100" dirty="0">
                  <a:solidFill>
                    <a:srgbClr val="000000"/>
                  </a:solidFill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98F84AD-2A10-4555-9B32-2E1568293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59" y="3251983"/>
                <a:ext cx="11695258" cy="879984"/>
              </a:xfrm>
              <a:prstGeom prst="rect">
                <a:avLst/>
              </a:prstGeom>
              <a:blipFill>
                <a:blip r:embed="rId3"/>
                <a:stretch>
                  <a:fillRect l="-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988E74-FBB6-4F6F-A1F9-4628E518CD80}"/>
                  </a:ext>
                </a:extLst>
              </p:cNvPr>
              <p:cNvSpPr txBox="1"/>
              <p:nvPr/>
            </p:nvSpPr>
            <p:spPr>
              <a:xfrm>
                <a:off x="576459" y="3812075"/>
                <a:ext cx="11915652" cy="2490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(6) 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范德蒙行列式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d>
                      <m:dPr>
                        <m:begChr m:val="∣"/>
                        <m:endChr m:val="∣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==</m:t>
                    </m:r>
                    <m:nary>
                      <m:naryPr>
                        <m:chr m:val="∏"/>
                        <m:limLoc m:val="undOvr"/>
                        <m:supHide m:val="on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1≤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&lt;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≤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 </m:t>
                        </m:r>
                      </m:e>
                    </m:nary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阶方阵，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𝑖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=1,2⋯,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个特征值，则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|=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988E74-FBB6-4F6F-A1F9-4628E518C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59" y="3812075"/>
                <a:ext cx="11915652" cy="2490682"/>
              </a:xfrm>
              <a:prstGeom prst="rect">
                <a:avLst/>
              </a:prstGeom>
              <a:blipFill>
                <a:blip r:embed="rId4"/>
                <a:stretch>
                  <a:fillRect l="-563" b="-28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78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399300" y="2337101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矩阵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A8E9EA1-DB61-4610-BE78-8BCF567A6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行列式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F450F246-197C-4336-B46F-AF9D3EE55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8" y="238395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矩阵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EB7EB2EC-8AC9-43A0-A3C0-8BD11685A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向量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A3C87903-E612-4815-9734-A5972293A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564994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06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二次型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83A61FB-0366-46C9-BDE1-FD91FD93E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矩阵的特征值和特征向量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DA3E3B2-4557-4CEF-A327-B79C4733E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线性方程组</a:t>
            </a:r>
          </a:p>
        </p:txBody>
      </p:sp>
    </p:spTree>
    <p:extLst>
      <p:ext uri="{BB962C8B-B14F-4D97-AF65-F5344CB8AC3E}">
        <p14:creationId xmlns:p14="http://schemas.microsoft.com/office/powerpoint/2010/main" val="3578504156"/>
      </p:ext>
    </p:extLst>
  </p:cSld>
  <p:clrMapOvr>
    <a:masterClrMapping/>
  </p:clrMapOvr>
  <p:transition advTm="8005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A68A1F-D4C8-4213-84DC-1F661BAAB62D}"/>
                  </a:ext>
                </a:extLst>
              </p:cNvPr>
              <p:cNvSpPr txBox="1"/>
              <p:nvPr/>
            </p:nvSpPr>
            <p:spPr>
              <a:xfrm>
                <a:off x="668338" y="1563169"/>
                <a:ext cx="9692641" cy="3654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个数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排成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列的表格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 ⋯ 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 ⋯ 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4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 ⋯⋯⋯⋯⋯</m:t>
                              </m:r>
                            </m:e>
                          </m:mr>
                          <m:mr>
                            <m:e/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𝑚</m:t>
                                  </m:r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𝑚</m:t>
                                  </m:r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 ⋯ </m:t>
                              </m:r>
                              <m:sSub>
                                <m:sSubPr>
                                  <m:ctrlPr>
                                    <a:rPr lang="zh-CN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称为矩阵，简记为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，或者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zh-CN" altLang="zh-CN" sz="24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×</m:t>
                        </m:r>
                        <m:r>
                          <a:rPr lang="en-US" altLang="zh-CN" sz="24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。若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阶矩阵或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4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阶方阵。 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A68A1F-D4C8-4213-84DC-1F661BAAB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563169"/>
                <a:ext cx="9692641" cy="3654655"/>
              </a:xfrm>
              <a:prstGeom prst="rect">
                <a:avLst/>
              </a:prstGeom>
              <a:blipFill>
                <a:blip r:embed="rId3"/>
                <a:stretch>
                  <a:fillRect l="-1006" b="-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F3CD7565-16E1-4A0E-84E5-1EFBDD6E52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矩阵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FDA8F7-CEF4-4C9D-BD62-39A76D3539E6}"/>
              </a:ext>
            </a:extLst>
          </p:cNvPr>
          <p:cNvSpPr txBox="1"/>
          <p:nvPr/>
        </p:nvSpPr>
        <p:spPr>
          <a:xfrm>
            <a:off x="668338" y="1409318"/>
            <a:ext cx="609600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400" b="1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矩阵</a:t>
            </a:r>
            <a:endParaRPr lang="en-US" altLang="zh-CN" sz="2400" b="1" kern="1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204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CAEFC1A-763D-48AF-A5C9-F26E9AE5FCFB}"/>
              </a:ext>
            </a:extLst>
          </p:cNvPr>
          <p:cNvSpPr txBox="1"/>
          <p:nvPr/>
        </p:nvSpPr>
        <p:spPr>
          <a:xfrm>
            <a:off x="576459" y="1195017"/>
            <a:ext cx="11507373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2800" b="1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矩阵的线性运算 </a:t>
            </a:r>
            <a:endParaRPr lang="zh-CN" altLang="zh-CN" sz="2000" kern="1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904754E-3103-412E-8EBC-05292682D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矩阵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45EEB65-ABD3-439D-8563-2692DCE51C51}"/>
                  </a:ext>
                </a:extLst>
              </p:cNvPr>
              <p:cNvSpPr txBox="1"/>
              <p:nvPr/>
            </p:nvSpPr>
            <p:spPr>
              <a:xfrm>
                <a:off x="576459" y="1935609"/>
                <a:ext cx="11039082" cy="441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矩阵的加法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是两个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称为矩阵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的和，记为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矩阵的数乘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是一个常数，则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称为数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与矩阵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的数乘，记为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矩阵的乘法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𝑠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矩阵，那么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×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𝑠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称为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的乘积，记为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45EEB65-ABD3-439D-8563-2692DCE51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59" y="1935609"/>
                <a:ext cx="11039082" cy="4418582"/>
              </a:xfrm>
              <a:prstGeom prst="rect">
                <a:avLst/>
              </a:prstGeom>
              <a:blipFill>
                <a:blip r:embed="rId3"/>
                <a:stretch>
                  <a:fillRect l="-608" t="-829" b="-15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60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AEFC1A-763D-48AF-A5C9-F26E9AE5FCFB}"/>
                  </a:ext>
                </a:extLst>
              </p:cNvPr>
              <p:cNvSpPr txBox="1"/>
              <p:nvPr/>
            </p:nvSpPr>
            <p:spPr>
              <a:xfrm>
                <a:off x="576459" y="1195017"/>
                <a:ext cx="11507373" cy="5029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三者之间的关系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𝐴𝐵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𝑘𝐴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±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±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𝑘𝐴</m:t>
                            </m:r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±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±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不一定成立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 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≥3)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𝑘𝐴</m:t>
                            </m:r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 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≥2</m:t>
                        </m:r>
                      </m:e>
                    </m:d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±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±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不一定成立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 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AEFC1A-763D-48AF-A5C9-F26E9AE5F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59" y="1195017"/>
                <a:ext cx="11507373" cy="5029647"/>
              </a:xfrm>
              <a:prstGeom prst="rect">
                <a:avLst/>
              </a:prstGeom>
              <a:blipFill>
                <a:blip r:embed="rId3"/>
                <a:stretch>
                  <a:fillRect l="-583" b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8B09AD50-3D6C-4BD4-BE34-D4BA29509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矩阵</a:t>
            </a:r>
          </a:p>
        </p:txBody>
      </p:sp>
    </p:spTree>
    <p:extLst>
      <p:ext uri="{BB962C8B-B14F-4D97-AF65-F5344CB8AC3E}">
        <p14:creationId xmlns:p14="http://schemas.microsoft.com/office/powerpoint/2010/main" val="2497671832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15147</TotalTime>
  <Words>3503</Words>
  <Application>Microsoft Office PowerPoint</Application>
  <PresentationFormat>宽屏</PresentationFormat>
  <Paragraphs>265</Paragraphs>
  <Slides>39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宋体</vt:lpstr>
      <vt:lpstr>微软雅黑</vt:lpstr>
      <vt:lpstr>Arial</vt:lpstr>
      <vt:lpstr>Cambria Math</vt:lpstr>
      <vt:lpstr>Impact</vt:lpstr>
      <vt:lpstr>Times New Roman</vt:lpstr>
      <vt:lpstr>默认设计模板</vt:lpstr>
      <vt:lpstr>机器学习-线性代数回顾  黄海广 副教授</vt:lpstr>
      <vt:lpstr>目录</vt:lpstr>
      <vt:lpstr>1.行列式</vt:lpstr>
      <vt:lpstr>1.行列式</vt:lpstr>
      <vt:lpstr>PowerPoint 演示文稿</vt:lpstr>
      <vt:lpstr>2.矩阵</vt:lpstr>
      <vt:lpstr>2.矩阵</vt:lpstr>
      <vt:lpstr>2.矩阵</vt:lpstr>
      <vt:lpstr>2.矩阵</vt:lpstr>
      <vt:lpstr>2.矩阵</vt:lpstr>
      <vt:lpstr>2.矩阵</vt:lpstr>
      <vt:lpstr>2.矩阵</vt:lpstr>
      <vt:lpstr>2.矩阵</vt:lpstr>
      <vt:lpstr>2.矩阵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4.线性方程组</vt:lpstr>
      <vt:lpstr>PowerPoint 演示文稿</vt:lpstr>
      <vt:lpstr>PowerPoint 演示文稿</vt:lpstr>
      <vt:lpstr>PowerPoint 演示文稿</vt:lpstr>
      <vt:lpstr>PowerPoint 演示文稿</vt:lpstr>
      <vt:lpstr>5.矩阵的特征值和特征向量</vt:lpstr>
      <vt:lpstr>5.矩阵的特征值和特征向量</vt:lpstr>
      <vt:lpstr>5.矩阵的特征值和特征向量</vt:lpstr>
      <vt:lpstr>5.矩阵的特征值和特征向量</vt:lpstr>
      <vt:lpstr>5.矩阵的特征值和特征向量</vt:lpstr>
      <vt:lpstr>6.二次型</vt:lpstr>
      <vt:lpstr>6.二次型</vt:lpstr>
      <vt:lpstr>6.二次型</vt:lpstr>
      <vt:lpstr>6.二次型</vt:lpstr>
      <vt:lpstr>6.二次型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黄海广</dc:creator>
  <cp:lastModifiedBy>黄 海广</cp:lastModifiedBy>
  <cp:revision>3335</cp:revision>
  <cp:lastPrinted>2018-06-09T17:02:00Z</cp:lastPrinted>
  <dcterms:created xsi:type="dcterms:W3CDTF">2016-05-18T20:32:00Z</dcterms:created>
  <dcterms:modified xsi:type="dcterms:W3CDTF">2021-07-19T03:05:59Z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